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media/image10.svg" ContentType="image/svg+xml"/>
  <Override PartName="/ppt/media/image12.svg" ContentType="image/svg+xml"/>
  <Override PartName="/ppt/media/image14.svg" ContentType="image/svg+xml"/>
  <Override PartName="/ppt/media/image16.svg" ContentType="image/svg+xml"/>
  <Override PartName="/ppt/media/image18.svg" ContentType="image/svg+xml"/>
  <Override PartName="/ppt/media/image20.svg" ContentType="image/svg+xml"/>
  <Override PartName="/ppt/media/image22.svg" ContentType="image/svg+xml"/>
  <Override PartName="/ppt/media/image24.svg" ContentType="image/svg+xml"/>
  <Override PartName="/ppt/media/image26.svg" ContentType="image/svg+xml"/>
  <Override PartName="/ppt/media/image28.svg" ContentType="image/svg+xml"/>
  <Override PartName="/ppt/media/image30.svg" ContentType="image/svg+xml"/>
  <Override PartName="/ppt/media/image33.svg" ContentType="image/svg+xml"/>
  <Override PartName="/ppt/media/image35.svg" ContentType="image/svg+xml"/>
  <Override PartName="/ppt/media/image37.svg" ContentType="image/svg+xml"/>
  <Override PartName="/ppt/media/image40.svg" ContentType="image/svg+xml"/>
  <Override PartName="/ppt/media/image42.svg" ContentType="image/svg+xml"/>
  <Override PartName="/ppt/media/image45.svg" ContentType="image/svg+xml"/>
  <Override PartName="/ppt/media/image47.svg" ContentType="image/svg+xml"/>
  <Override PartName="/ppt/media/image49.svg" ContentType="image/svg+xml"/>
  <Override PartName="/ppt/media/image51.svg" ContentType="image/svg+xml"/>
  <Override PartName="/ppt/media/image8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autoCompressPictures="0">
  <p:sldMasterIdLst>
    <p:sldMasterId id="2147483648" r:id="rId1"/>
    <p:sldMasterId id="2147483660" r:id="rId3"/>
  </p:sldMasterIdLst>
  <p:notesMasterIdLst>
    <p:notesMasterId r:id="rId5"/>
  </p:notesMasterIdLst>
  <p:sldIdLst>
    <p:sldId id="256" r:id="rId4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</p:sldIdLst>
  <p:sldSz cx="12192000" cy="6858000"/>
  <p:notesSz cx="6858000" cy="9144000"/>
  <p:custDataLst>
    <p:tags r:id="rId25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L="0"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L="457200"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L="914400"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L="1371600"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L="1828800"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L="2286000"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L="2743200"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L="3200400"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L="3657600"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  <p:extLst>
    <p:ext uri="{EFAFB233-063F-42B5-8137-9DF3F51BA10A}">
      <p15:sldGuideLst xmlns:p15="http://schemas.microsoft.com/office/powerpoint/2012/main">
        <p15:guide id="1" orient="horz" pos="160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>
  <p:normalViewPr>
    <p:restoredLeft sz="15620"/>
    <p:restoredTop sz="94660"/>
  </p:normalViewPr>
  <p:slideViewPr>
    <p:cSldViewPr snapToGrid="0" showGuides="1">
      <p:cViewPr varScale="1">
        <p:scale>
          <a:sx n="100" d="100"/>
          <a:sy n="100" d="100"/>
        </p:scale>
        <p:origin x="0" y="0"/>
      </p:cViewPr>
      <p:guideLst>
        <p:guide orient="horz" pos="1600"/>
        <p:guide pos="2880"/>
      </p:guideLst>
    </p:cSldViewPr>
  </p:slide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5" Type="http://schemas.openxmlformats.org/officeDocument/2006/relationships/tags" Target="tags/tag20.xml"/><Relationship Id="rId24" Type="http://schemas.openxmlformats.org/officeDocument/2006/relationships/tableStyles" Target="tableStyles.xml"/><Relationship Id="rId23" Type="http://schemas.openxmlformats.org/officeDocument/2006/relationships/viewProps" Target="viewProps.xml"/><Relationship Id="rId22" Type="http://schemas.openxmlformats.org/officeDocument/2006/relationships/presProps" Target="presProps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大家好，欢迎参加《尖扎县国土空间总体规划（2021-2035年）2026年度动态维护方案》的公示活动。本次规划维护旨在顺应发展大势，守护我们共同的家园——灵秀尖扎。这份方案将为尖扎未来的发展描绘更加清晰的蓝图，确保我们的城市在生态、生活和生产上实现更高质量的发展。接下来，我将为大家详细解读本次维护方案的核心内容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为了助力乡村振兴，我们对全县8个乡镇、79个行政村的村庄建设边界进行了全域优化。优化工作严格遵循避让红线、保障需求的原则，确保边界合规、布局规整，为村民住宅、乡村产业和公共设施提供充足的空间保障，让美丽乡村建设更有规划、更具活力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在全域层面，我们优化了空间格局，形成了“生态为底、农业为基、城镇集聚、乡村协调”的新格局。同时，在中心城区，我们对14处地块进行了调整，涉及用地约13.6公顷，旨在进一步完善城市功能，提升城市品质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中心城区的用地调整，我们称之为“加减法”。我们增加了公共服务、绿地、仓储等用地，补齐城市功能短板，提升生活品质。同时，我们减少了部分居住和工业用地，推动产业转型升级。这一增一减，是为了实现“腾笼换鸟”，让中心城区发展得更宜居、更高效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在精细管控方面，我们主要做了两件事。一是优化了城市绿线，扩大了绿地规模。二是对重点建设项目进行了梳理和增补，并采用“落图+清单”的模式，确保这些项目能够精准落地，特别是优先保障重大工程和民生项目的空间需求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我们可以自信地说，经过科学论证，本次维护方案是合规合法、布局科学、落地可行的。无论是“三区三线”的调整，还是空间分区和中心城区的优化，都严守了国家要求，贴合了尖扎实际，能够有力支撑全县经济社会的高质量发展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规划的生命力在于实施。为了确保蓝图落地生根，我们将建立三大保障机制：一是强化规划传导，打通四级规划衔接；二是严格实施监管，运用科技手段进行动态监测；三是实施全生命周期管理，落实“一年一体检、五年一评估”制度，确保规划的科学性和长效性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展望2035年，通过这次规划维护，我们相信尖扎的生态将更加优美，城乡将更加宜居，发展将更加高效，文化将更加繁荣。这幅美好的蓝图需要我们每一个人的共同努力去实现。让我们携手并进，共同建设一个更加美好的灵秀尖扎！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为了凝聚社会共识，确保规划的科学性和民主性，我们现在正式启动公示程序。公示期为7个工作日。在此期间，我们热忱欢迎社会各界通过电话、邮件或邮寄等方式，对方案提出宝贵的意见和建议。您的每一条建议，都将帮助我们把规划做得更好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在正式介绍规划之前，让我们一同走进灵秀尖扎。这里不仅有壮丽的自然风光，如蜿蜒的黄河和独特的坎布拉丹霞地貌，更有深厚的人文底蕴，被誉为“中国民族射箭之乡”。近年来，尖扎县立足“清清黄河·灵秀尖扎”的品牌定位，大力发展生态产业，一幅人与自然和谐共生的美好画卷正在徐徐展开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那么，我们为什么要进行这次规划维护呢？简单来说，是为了顺应国家发展的大趋势，解决我们在规划实施中遇到的实际问题，保障重大项目的落地。我们将遵循坚守底线、问题导向、统筹协调和以人为本四大原则，最终目标是为尖扎打造一个生态宜居、集约高效、安全韧性的美好未来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本次规划维护严格依法依规进行，我们遵循了超过30项国家和地方的法律法规及技术标准。维护的范围覆盖尖扎县全域，核心原则是“总体稳定、局部微调”，重点对耕地、城镇开发边界、规划分区等六个方面进行优化调整，以确保规划的科学性和可操作性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在过去的几年里，我们的规划取得了显著成效，安全底线稳固，发展质效提升，生态底色厚实，民生服务也更加完善。但同时，我们也清醒地认识到存在的问题，如空间管控难题、城乡发展短板和治理能力有待提升等。这次维护正是为了解决这些问题，立足当下，更好地走向未来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接下来，我们进入本次维护的核心内容——“三区三线”的优化调整。这是筑牢我们发展与保护生命线的关键。我们将对耕地、生态红线、城镇开发边界和村庄建设边界进行精细化管理，确保每一寸土地都得到合理利用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首先是耕地保护。我们通过“调优补劣”的方式，调出了近0.1万亩零散、难以利用的耕地，同时调入了超过0.12万亩质量更高的优质耕地。最终，永久基本农田面积净增0.0227万亩，达到了7.7436万亩，实现了数量增加、质量提升和布局连片的目标，牢牢守住了我们的耕地红线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在生态保护方面，我们的态度非常明确：严守红线，守护尖扎的绿水青山。本次维护不涉及生态保护红线的任何调整，总面积继续保持在124.1588平方千米。我们将坚决守护好黄河干流、坎布拉地质公园等核心生态空间，确保尖扎的生态根基稳固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对于城镇开发边界，我们坚持总量严控，内涵提升。总面积621.8633公顷保持不变，不突破上级指标。我们进行了局部的等量调整，将零散的住宅用地调出，用于建设更急需的商业和道路设施。这样做的目的是让城镇用地布局更集聚，功能更完善，实现更集约高效的发展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标题幻灯片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30"/>
          <p:cNvSpPr txBox="1"/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 panose="020B0604020202020204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3" name="Shape 31"/>
          <p:cNvSpPr txBox="1"/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14" name="Shape 32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5" name="Shape 33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6" name="Shape 34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matchingName="标题和竖排文字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49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0" name="Shape 50"/>
          <p:cNvSpPr txBox="1"/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1" name="Shape 51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2" name="Shape 52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3" name="Shape 53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matchingName="竖排标题与文本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15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6" name="Shape 16"/>
          <p:cNvSpPr txBox="1"/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7" name="Shape 17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8" name="Shape 18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9" name="Shape 19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matchingName="标题和内容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54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9" name="Shape 55"/>
          <p:cNvSpPr txBox="1"/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20" name="Shape 56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1" name="Shape 57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2" name="Shape 58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matchingName="节标题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59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 panose="020B0604020202020204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5" name="Shape 60"/>
          <p:cNvSpPr txBox="1"/>
          <p:nvPr>
            <p:ph type="body" idx="1"/>
          </p:nvPr>
        </p:nvSpPr>
        <p:spPr>
          <a:xfrm>
            <a:off x="623888" y="3442097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Shape 61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7" name="Shape 62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8" name="Shape 63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matchingName="两栏内容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9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1" name="Shape 10"/>
          <p:cNvSpPr txBox="1"/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2" name="Shape 11"/>
          <p:cNvSpPr txBox="1"/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3" name="Shape 12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4" name="Shape 13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5" name="Shape 14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matchingName="比较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5"/>
          <p:cNvSpPr txBox="1"/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8" name="Shape 36"/>
          <p:cNvSpPr txBox="1"/>
          <p:nvPr>
            <p:ph type="body" idx="1"/>
          </p:nvPr>
        </p:nvSpPr>
        <p:spPr>
          <a:xfrm>
            <a:off x="629841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/>
        </p:txBody>
      </p:sp>
      <p:sp>
        <p:nvSpPr>
          <p:cNvPr id="39" name="Shape 37"/>
          <p:cNvSpPr txBox="1"/>
          <p:nvPr>
            <p:ph type="body" idx="2"/>
          </p:nvPr>
        </p:nvSpPr>
        <p:spPr>
          <a:xfrm>
            <a:off x="629841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0" name="Shape 38"/>
          <p:cNvSpPr txBox="1"/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/>
        </p:txBody>
      </p:sp>
      <p:sp>
        <p:nvSpPr>
          <p:cNvPr id="41" name="Shape 39"/>
          <p:cNvSpPr txBox="1"/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2" name="Shape 40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3" name="Shape 41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4" name="Shape 42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仅标题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20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7" name="Shape 21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8" name="Shape 22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9" name="Shape 23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空白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6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2" name="Shape 7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3" name="Shape 8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matchingName="内容与标题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43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6" name="Shape 44"/>
          <p:cNvSpPr txBox="1"/>
          <p:nvPr>
            <p:ph type="body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57" name="Shape 45"/>
          <p:cNvSpPr txBox="1"/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58" name="Shape 46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9" name="Shape 47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0" name="Shape 48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matchingName="图片与标题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24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3" name="Shape 25"/>
          <p:cNvSpPr/>
          <p:nvPr>
            <p:ph type="pic" idx="2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Shape 26"/>
          <p:cNvSpPr txBox="1"/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65" name="Shape 27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6" name="Shape 28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7" name="Shape 29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 panose="020B0604020202020204"/>
              <a:buNone/>
              <a:defRPr sz="33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7" name="Shape 2"/>
          <p:cNvSpPr txBox="1"/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 panose="020B0604020202020204"/>
              <a:buChar char="•"/>
              <a:defRPr sz="21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 panose="020B0604020202020204"/>
              <a:buChar char="•"/>
              <a:defRPr sz="15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8" name="Shape 3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9" name="Shape 4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10" name="Shape 5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2.xml"/><Relationship Id="rId8" Type="http://schemas.openxmlformats.org/officeDocument/2006/relationships/image" Target="../media/image37.svg"/><Relationship Id="rId7" Type="http://schemas.openxmlformats.org/officeDocument/2006/relationships/image" Target="../media/image36.png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33.svg"/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0" Type="http://schemas.openxmlformats.org/officeDocument/2006/relationships/notesSlide" Target="../notesSlides/notesSlide10.xml"/><Relationship Id="rId1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2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38.jpeg"/><Relationship Id="rId1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image" Target="../media/image42.svg"/><Relationship Id="rId8" Type="http://schemas.openxmlformats.org/officeDocument/2006/relationships/image" Target="../media/image41.png"/><Relationship Id="rId7" Type="http://schemas.openxmlformats.org/officeDocument/2006/relationships/image" Target="../media/image40.svg"/><Relationship Id="rId6" Type="http://schemas.openxmlformats.org/officeDocument/2006/relationships/image" Target="../media/image39.png"/><Relationship Id="rId5" Type="http://schemas.openxmlformats.org/officeDocument/2006/relationships/image" Target="../media/image8.svg"/><Relationship Id="rId4" Type="http://schemas.openxmlformats.org/officeDocument/2006/relationships/image" Target="../media/image7.png"/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3" Type="http://schemas.openxmlformats.org/officeDocument/2006/relationships/notesSlide" Target="../notesSlides/notesSlide13.xml"/><Relationship Id="rId12" Type="http://schemas.openxmlformats.org/officeDocument/2006/relationships/slideLayout" Target="../slideLayouts/slideLayout12.xml"/><Relationship Id="rId11" Type="http://schemas.openxmlformats.org/officeDocument/2006/relationships/image" Target="../media/image33.svg"/><Relationship Id="rId10" Type="http://schemas.openxmlformats.org/officeDocument/2006/relationships/image" Target="../media/image32.png"/><Relationship Id="rId1" Type="http://schemas.openxmlformats.org/officeDocument/2006/relationships/image" Target="../media/image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.jpeg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6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43.jpeg"/><Relationship Id="rId1" Type="http://schemas.openxmlformats.org/officeDocument/2006/relationships/image" Target="../media/image2.jpeg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tags" Target="../tags/tag6.xml"/><Relationship Id="rId8" Type="http://schemas.openxmlformats.org/officeDocument/2006/relationships/tags" Target="../tags/tag5.xml"/><Relationship Id="rId7" Type="http://schemas.openxmlformats.org/officeDocument/2006/relationships/tags" Target="../tags/tag4.xml"/><Relationship Id="rId6" Type="http://schemas.openxmlformats.org/officeDocument/2006/relationships/tags" Target="../tags/tag3.xml"/><Relationship Id="rId5" Type="http://schemas.openxmlformats.org/officeDocument/2006/relationships/image" Target="../media/image45.svg"/><Relationship Id="rId4" Type="http://schemas.openxmlformats.org/officeDocument/2006/relationships/image" Target="../media/image44.png"/><Relationship Id="rId30" Type="http://schemas.openxmlformats.org/officeDocument/2006/relationships/notesSlide" Target="../notesSlides/notesSlide17.xml"/><Relationship Id="rId3" Type="http://schemas.openxmlformats.org/officeDocument/2006/relationships/tags" Target="../tags/tag2.xml"/><Relationship Id="rId29" Type="http://schemas.openxmlformats.org/officeDocument/2006/relationships/slideLayout" Target="../slideLayouts/slideLayout12.xml"/><Relationship Id="rId28" Type="http://schemas.openxmlformats.org/officeDocument/2006/relationships/tags" Target="../tags/tag19.xml"/><Relationship Id="rId27" Type="http://schemas.openxmlformats.org/officeDocument/2006/relationships/tags" Target="../tags/tag18.xml"/><Relationship Id="rId26" Type="http://schemas.openxmlformats.org/officeDocument/2006/relationships/image" Target="../media/image51.svg"/><Relationship Id="rId25" Type="http://schemas.openxmlformats.org/officeDocument/2006/relationships/image" Target="../media/image50.png"/><Relationship Id="rId24" Type="http://schemas.openxmlformats.org/officeDocument/2006/relationships/tags" Target="../tags/tag17.xml"/><Relationship Id="rId23" Type="http://schemas.openxmlformats.org/officeDocument/2006/relationships/tags" Target="../tags/tag16.xml"/><Relationship Id="rId22" Type="http://schemas.openxmlformats.org/officeDocument/2006/relationships/tags" Target="../tags/tag15.xml"/><Relationship Id="rId21" Type="http://schemas.openxmlformats.org/officeDocument/2006/relationships/tags" Target="../tags/tag14.xml"/><Relationship Id="rId20" Type="http://schemas.openxmlformats.org/officeDocument/2006/relationships/tags" Target="../tags/tag13.xml"/><Relationship Id="rId2" Type="http://schemas.openxmlformats.org/officeDocument/2006/relationships/tags" Target="../tags/tag1.xml"/><Relationship Id="rId19" Type="http://schemas.openxmlformats.org/officeDocument/2006/relationships/image" Target="../media/image49.svg"/><Relationship Id="rId18" Type="http://schemas.openxmlformats.org/officeDocument/2006/relationships/image" Target="../media/image48.png"/><Relationship Id="rId17" Type="http://schemas.openxmlformats.org/officeDocument/2006/relationships/tags" Target="../tags/tag12.xml"/><Relationship Id="rId16" Type="http://schemas.openxmlformats.org/officeDocument/2006/relationships/tags" Target="../tags/tag11.xml"/><Relationship Id="rId15" Type="http://schemas.openxmlformats.org/officeDocument/2006/relationships/tags" Target="../tags/tag10.xml"/><Relationship Id="rId14" Type="http://schemas.openxmlformats.org/officeDocument/2006/relationships/tags" Target="../tags/tag9.xml"/><Relationship Id="rId13" Type="http://schemas.openxmlformats.org/officeDocument/2006/relationships/tags" Target="../tags/tag8.xml"/><Relationship Id="rId12" Type="http://schemas.openxmlformats.org/officeDocument/2006/relationships/image" Target="../media/image47.svg"/><Relationship Id="rId11" Type="http://schemas.openxmlformats.org/officeDocument/2006/relationships/image" Target="../media/image46.png"/><Relationship Id="rId10" Type="http://schemas.openxmlformats.org/officeDocument/2006/relationships/tags" Target="../tags/tag7.xml"/><Relationship Id="rId1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2.xml"/><Relationship Id="rId6" Type="http://schemas.openxmlformats.org/officeDocument/2006/relationships/slideLayout" Target="../slideLayouts/slideLayout1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image" Target="../media/image14.svg"/><Relationship Id="rId8" Type="http://schemas.openxmlformats.org/officeDocument/2006/relationships/image" Target="../media/image13.png"/><Relationship Id="rId7" Type="http://schemas.openxmlformats.org/officeDocument/2006/relationships/image" Target="../media/image12.svg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7" Type="http://schemas.openxmlformats.org/officeDocument/2006/relationships/notesSlide" Target="../notesSlides/notesSlide5.xml"/><Relationship Id="rId16" Type="http://schemas.openxmlformats.org/officeDocument/2006/relationships/slideLayout" Target="../slideLayouts/slideLayout12.xml"/><Relationship Id="rId15" Type="http://schemas.openxmlformats.org/officeDocument/2006/relationships/image" Target="../media/image20.svg"/><Relationship Id="rId14" Type="http://schemas.openxmlformats.org/officeDocument/2006/relationships/image" Target="../media/image19.png"/><Relationship Id="rId13" Type="http://schemas.openxmlformats.org/officeDocument/2006/relationships/image" Target="../media/image18.svg"/><Relationship Id="rId12" Type="http://schemas.openxmlformats.org/officeDocument/2006/relationships/image" Target="../media/image17.png"/><Relationship Id="rId11" Type="http://schemas.openxmlformats.org/officeDocument/2006/relationships/image" Target="../media/image16.svg"/><Relationship Id="rId10" Type="http://schemas.openxmlformats.org/officeDocument/2006/relationships/image" Target="../media/image15.png"/><Relationship Id="rId1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7.xml"/><Relationship Id="rId8" Type="http://schemas.openxmlformats.org/officeDocument/2006/relationships/slideLayout" Target="../slideLayouts/slideLayout12.xml"/><Relationship Id="rId7" Type="http://schemas.openxmlformats.org/officeDocument/2006/relationships/image" Target="../media/image10.svg"/><Relationship Id="rId6" Type="http://schemas.openxmlformats.org/officeDocument/2006/relationships/image" Target="../media/image9.png"/><Relationship Id="rId5" Type="http://schemas.openxmlformats.org/officeDocument/2006/relationships/image" Target="../media/image24.svg"/><Relationship Id="rId4" Type="http://schemas.openxmlformats.org/officeDocument/2006/relationships/image" Target="../media/image23.png"/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9.xml"/><Relationship Id="rId8" Type="http://schemas.openxmlformats.org/officeDocument/2006/relationships/slideLayout" Target="../slideLayouts/slideLayout12.xml"/><Relationship Id="rId7" Type="http://schemas.openxmlformats.org/officeDocument/2006/relationships/image" Target="../media/image18.svg"/><Relationship Id="rId6" Type="http://schemas.openxmlformats.org/officeDocument/2006/relationships/image" Target="../media/image17.png"/><Relationship Id="rId5" Type="http://schemas.openxmlformats.org/officeDocument/2006/relationships/image" Target="../media/image30.svg"/><Relationship Id="rId4" Type="http://schemas.openxmlformats.org/officeDocument/2006/relationships/image" Target="../media/image29.png"/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gradFill rotWithShape="1">
            <a:gsLst>
              <a:gs pos="0">
                <a:srgbClr val="000000">
                  <a:alpha val="70000"/>
                </a:srgbClr>
              </a:gs>
              <a:gs pos="100000">
                <a:srgbClr val="000000">
                  <a:alpha val="10000"/>
                </a:srgbClr>
              </a:gs>
            </a:gsLst>
            <a:lin ang="0"/>
          </a:gra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1524000"/>
            <a:ext cx="10668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52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清清黄河 · 灵秀尖扎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 flipV="1">
            <a:off x="762000" y="2828290"/>
            <a:ext cx="6823075" cy="76200"/>
          </a:xfrm>
          <a:prstGeom prst="roundRect">
            <a:avLst>
              <a:gd name="adj" fmla="val 0"/>
            </a:avLst>
          </a:prstGeom>
          <a:solidFill>
            <a:srgbClr val="B45309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762000" y="3230880"/>
            <a:ext cx="1126109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zh-CN" altLang="en-US" sz="3600" b="1" i="0" u="none" strike="noStrike">
                <a:solidFill>
                  <a:srgbClr val="FFFFFF">
                    <a:alpha val="94902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《</a:t>
            </a:r>
            <a:r>
              <a:rPr lang="en-US" sz="3600" b="1" i="0" u="none" strike="noStrike">
                <a:solidFill>
                  <a:srgbClr val="FFFFFF">
                    <a:alpha val="94902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尖扎县国土空间总体规划</a:t>
            </a:r>
            <a:r>
              <a:rPr lang="en-US" sz="3600" b="1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2026年度动态维护方案</a:t>
            </a:r>
            <a:r>
              <a:rPr lang="zh-CN" altLang="en-US" sz="3600" b="1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》</a:t>
            </a:r>
            <a:endParaRPr lang="zh-CN" altLang="en-US" sz="3600" b="1">
              <a:solidFill>
                <a:srgbClr val="FFFFFF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6" name="AutoShape 6"/>
          <p:cNvSpPr/>
          <p:nvPr/>
        </p:nvSpPr>
        <p:spPr>
          <a:xfrm>
            <a:off x="10476230" y="4064000"/>
            <a:ext cx="137287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公示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762000" y="5715000"/>
            <a:ext cx="10668000" cy="762000"/>
          </a:xfrm>
          <a:prstGeom prst="roundRect">
            <a:avLst>
              <a:gd name="adj" fmla="val 0"/>
            </a:avLst>
          </a:prstGeom>
          <a:solidFill>
            <a:srgbClr val="000000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8" name="AutoShape 8"/>
          <p:cNvSpPr/>
          <p:nvPr/>
        </p:nvSpPr>
        <p:spPr>
          <a:xfrm>
            <a:off x="1016000" y="5842000"/>
            <a:ext cx="5080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0" i="0" u="none" strike="noStrike">
                <a:solidFill>
                  <a:srgbClr val="FFFFFF">
                    <a:alpha val="85098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公示单位：尖扎县自然资源和林业草原局</a:t>
            </a:r>
            <a:endParaRPr lang="en-US" sz="1100"/>
          </a:p>
        </p:txBody>
      </p:sp>
      <p:cxnSp>
        <p:nvCxnSpPr>
          <p:cNvPr id="9" name="Connector 9"/>
          <p:cNvCxnSpPr/>
          <p:nvPr/>
        </p:nvCxnSpPr>
        <p:spPr>
          <a:xfrm rot="5314074">
            <a:off x="6096000" y="6089729"/>
            <a:ext cx="508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3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0" name="AutoShape 10"/>
          <p:cNvSpPr/>
          <p:nvPr/>
        </p:nvSpPr>
        <p:spPr>
          <a:xfrm>
            <a:off x="6604000" y="5842000"/>
            <a:ext cx="4572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0" i="0" u="none" strike="noStrike">
                <a:solidFill>
                  <a:srgbClr val="FFFFFF">
                    <a:alpha val="85098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公示时间：2026年6月</a:t>
            </a:r>
            <a:endParaRPr lang="en-US" sz="11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7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乡村振兴：优化边界，保障发展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333500"/>
            <a:ext cx="10668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结合乡村振兴战略和村庄规划要求，对全县村庄建设边界开展全域优化工作，统筹生态保护与乡村发展空间，夯实乡村振兴空间基础。</a:t>
            </a:r>
            <a:endParaRPr lang="en-US" sz="1100"/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 t="1451" b="1451"/>
          <a:stretch>
            <a:fillRect/>
          </a:stretch>
        </p:blipFill>
        <p:spPr>
          <a:xfrm>
            <a:off x="762000" y="2286000"/>
            <a:ext cx="4318000" cy="2794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6" name="AutoShape 6"/>
          <p:cNvSpPr/>
          <p:nvPr/>
        </p:nvSpPr>
        <p:spPr>
          <a:xfrm>
            <a:off x="762000" y="5334000"/>
            <a:ext cx="4318000" cy="762000"/>
          </a:xfrm>
          <a:prstGeom prst="roundRect">
            <a:avLst>
              <a:gd name="adj" fmla="val 0"/>
            </a:avLst>
          </a:prstGeom>
          <a:solidFill>
            <a:srgbClr val="B45309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7" name="AutoShape 7"/>
          <p:cNvSpPr/>
          <p:nvPr/>
        </p:nvSpPr>
        <p:spPr>
          <a:xfrm>
            <a:off x="762000" y="5334000"/>
            <a:ext cx="50800" cy="762000"/>
          </a:xfrm>
          <a:prstGeom prst="roundRect">
            <a:avLst>
              <a:gd name="adj" fmla="val 0"/>
            </a:avLst>
          </a:prstGeom>
          <a:solidFill>
            <a:srgbClr val="B45309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8" name="AutoShape 8"/>
          <p:cNvSpPr/>
          <p:nvPr/>
        </p:nvSpPr>
        <p:spPr>
          <a:xfrm>
            <a:off x="952500" y="5435600"/>
            <a:ext cx="4000500" cy="558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依托尖扎县独特的地理风貌，优化后的村庄建设边界有效串联自然景观与村落布局，呈现出生态宜居的新农村风貌。</a:t>
            </a:r>
            <a:endParaRPr lang="en-US" sz="1100"/>
          </a:p>
        </p:txBody>
      </p:sp>
      <p:cxnSp>
        <p:nvCxnSpPr>
          <p:cNvPr id="9" name="Connector 9"/>
          <p:cNvCxnSpPr/>
          <p:nvPr/>
        </p:nvCxnSpPr>
        <p:spPr>
          <a:xfrm rot="5388910">
            <a:off x="3746500" y="4248160"/>
            <a:ext cx="3937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B45309">
                <a:alpha val="3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0" name="AutoShape 10"/>
          <p:cNvSpPr/>
          <p:nvPr/>
        </p:nvSpPr>
        <p:spPr>
          <a:xfrm>
            <a:off x="5969000" y="2286000"/>
            <a:ext cx="5461000" cy="12065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12700" cap="flat" cmpd="sng">
            <a:solidFill>
              <a:srgbClr val="B45309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9500" y="2438400"/>
            <a:ext cx="304800" cy="304800"/>
          </a:xfrm>
          <a:prstGeom prst="rect">
            <a:avLst/>
          </a:prstGeom>
        </p:spPr>
      </p:pic>
      <p:sp>
        <p:nvSpPr>
          <p:cNvPr id="12" name="AutoShape 12"/>
          <p:cNvSpPr/>
          <p:nvPr/>
        </p:nvSpPr>
        <p:spPr>
          <a:xfrm>
            <a:off x="6604000" y="2387600"/>
            <a:ext cx="46990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B4530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全域覆盖，精准划定优化范围</a:t>
            </a:r>
            <a:endParaRPr lang="en-US" sz="1100"/>
          </a:p>
        </p:txBody>
      </p:sp>
      <p:cxnSp>
        <p:nvCxnSpPr>
          <p:cNvPr id="13" name="Connector 13"/>
          <p:cNvCxnSpPr/>
          <p:nvPr/>
        </p:nvCxnSpPr>
        <p:spPr>
          <a:xfrm rot="-8594">
            <a:off x="6159508" y="2851150"/>
            <a:ext cx="5080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B45309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4" name="AutoShape 14"/>
          <p:cNvSpPr/>
          <p:nvPr/>
        </p:nvSpPr>
        <p:spPr>
          <a:xfrm>
            <a:off x="6159500" y="2984500"/>
            <a:ext cx="5080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本次优化工作覆盖全县</a:t>
            </a:r>
            <a:r>
              <a:rPr lang="en-US" sz="1300" b="1" i="0" u="none" strike="noStrike">
                <a:solidFill>
                  <a:srgbClr val="B4530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8个乡镇、79个行政村</a:t>
            </a:r>
            <a:r>
              <a:rPr lang="en-US" sz="13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，实现村庄建设边界划定的全域性、系统性与完整性。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5969000" y="3683000"/>
            <a:ext cx="2641600" cy="23495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12700" cap="flat" cmpd="sng">
            <a:solidFill>
              <a:srgbClr val="B45309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6" name="Picture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159500" y="3835400"/>
            <a:ext cx="279400" cy="279400"/>
          </a:xfrm>
          <a:prstGeom prst="rect">
            <a:avLst/>
          </a:prstGeom>
        </p:spPr>
      </p:pic>
      <p:sp>
        <p:nvSpPr>
          <p:cNvPr id="17" name="AutoShape 17"/>
          <p:cNvSpPr/>
          <p:nvPr/>
        </p:nvSpPr>
        <p:spPr>
          <a:xfrm>
            <a:off x="6540500" y="3810000"/>
            <a:ext cx="1905000" cy="330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B4530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科学施策，锚定依据</a:t>
            </a:r>
            <a:endParaRPr lang="en-US" sz="1100"/>
          </a:p>
        </p:txBody>
      </p:sp>
      <p:cxnSp>
        <p:nvCxnSpPr>
          <p:cNvPr id="18" name="Connector 18"/>
          <p:cNvCxnSpPr/>
          <p:nvPr/>
        </p:nvCxnSpPr>
        <p:spPr>
          <a:xfrm rot="-19312">
            <a:off x="6159518" y="4248150"/>
            <a:ext cx="22606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B45309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" name="AutoShape 19"/>
          <p:cNvSpPr/>
          <p:nvPr/>
        </p:nvSpPr>
        <p:spPr>
          <a:xfrm>
            <a:off x="6159500" y="4381500"/>
            <a:ext cx="2324100" cy="1460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2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多维研判：</a:t>
            </a:r>
            <a: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严格依据各村规划编制成果，结合集聚提升类、特色保护类、搬迁撤并类等村庄分类，精准确定边界管控强度与发展导向。</a:t>
            </a:r>
            <a:endParaRPr lang="en-US" sz="1100"/>
          </a:p>
        </p:txBody>
      </p:sp>
      <p:sp>
        <p:nvSpPr>
          <p:cNvPr id="20" name="AutoShape 20"/>
          <p:cNvSpPr/>
          <p:nvPr/>
        </p:nvSpPr>
        <p:spPr>
          <a:xfrm>
            <a:off x="8788400" y="3683000"/>
            <a:ext cx="2641600" cy="23495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12700" cap="flat" cmpd="sng">
            <a:solidFill>
              <a:srgbClr val="B45309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1" name="Picture 2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978900" y="3835400"/>
            <a:ext cx="279400" cy="279400"/>
          </a:xfrm>
          <a:prstGeom prst="rect">
            <a:avLst/>
          </a:prstGeom>
        </p:spPr>
      </p:pic>
      <p:sp>
        <p:nvSpPr>
          <p:cNvPr id="22" name="AutoShape 22"/>
          <p:cNvSpPr/>
          <p:nvPr/>
        </p:nvSpPr>
        <p:spPr>
          <a:xfrm>
            <a:off x="9359900" y="3810000"/>
            <a:ext cx="1905000" cy="330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B4530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底线思维，坚守原则</a:t>
            </a:r>
            <a:endParaRPr lang="en-US" sz="1100"/>
          </a:p>
        </p:txBody>
      </p:sp>
      <p:cxnSp>
        <p:nvCxnSpPr>
          <p:cNvPr id="23" name="Connector 23"/>
          <p:cNvCxnSpPr/>
          <p:nvPr/>
        </p:nvCxnSpPr>
        <p:spPr>
          <a:xfrm rot="-19312">
            <a:off x="8978918" y="4248150"/>
            <a:ext cx="22606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B45309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4" name="AutoShape 24"/>
          <p:cNvSpPr/>
          <p:nvPr/>
        </p:nvSpPr>
        <p:spPr>
          <a:xfrm>
            <a:off x="8978900" y="4381500"/>
            <a:ext cx="2324100" cy="1460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2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守底线、保民生：</a:t>
            </a:r>
            <a: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坚决避让生态红线与永久基本农田；切实保障村民住宅、产业发展及公共服务设施的合理用地需求，平衡保护与发展。</a:t>
            </a:r>
            <a:endParaRPr lang="en-US" sz="11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7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全域统筹：优化空间格局，提升城市功能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270000"/>
            <a:ext cx="10668000" cy="25400"/>
          </a:xfrm>
          <a:prstGeom prst="roundRect">
            <a:avLst>
              <a:gd name="adj" fmla="val 0"/>
            </a:avLst>
          </a:prstGeom>
          <a:solidFill>
            <a:srgbClr val="B45309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762000" y="1778000"/>
            <a:ext cx="5270500" cy="40640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12700" cap="flat" cmpd="sng">
            <a:solidFill>
              <a:srgbClr val="B45309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6" name="AutoShape 6"/>
          <p:cNvSpPr/>
          <p:nvPr/>
        </p:nvSpPr>
        <p:spPr>
          <a:xfrm>
            <a:off x="1016000" y="1968500"/>
            <a:ext cx="47625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B4530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 / 全域规划分区维护：构建城乡融合新格局</a:t>
            </a:r>
            <a:endParaRPr lang="en-US" sz="1100"/>
          </a:p>
        </p:txBody>
      </p:sp>
      <p:cxnSp>
        <p:nvCxnSpPr>
          <p:cNvPr id="7" name="Connector 7"/>
          <p:cNvCxnSpPr/>
          <p:nvPr/>
        </p:nvCxnSpPr>
        <p:spPr>
          <a:xfrm rot="-9167">
            <a:off x="1016008" y="2533650"/>
            <a:ext cx="4762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B45309">
                <a:alpha val="3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8" name="AutoShape 8"/>
          <p:cNvSpPr/>
          <p:nvPr/>
        </p:nvSpPr>
        <p:spPr>
          <a:xfrm>
            <a:off x="1016000" y="2730500"/>
            <a:ext cx="47625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在原有框架上联动优化，确立“生态为底、农业为基、城镇集聚、乡村协调”的空间发展基调，实现全域资源科学配置。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1016000" y="3810000"/>
            <a:ext cx="2286000" cy="952500"/>
          </a:xfrm>
          <a:prstGeom prst="roundRect">
            <a:avLst>
              <a:gd name="adj" fmla="val 0"/>
            </a:avLst>
          </a:prstGeom>
          <a:solidFill>
            <a:srgbClr val="B45309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0" name="AutoShape 10"/>
          <p:cNvSpPr/>
          <p:nvPr/>
        </p:nvSpPr>
        <p:spPr>
          <a:xfrm>
            <a:off x="1143000" y="3911600"/>
            <a:ext cx="2032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B4530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生态保护与控制</a:t>
            </a:r>
            <a:endParaRPr lang="en-US" sz="1100"/>
          </a:p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保护区严守底线，控制区适度腾挪，为发展释放合理空间，筑牢生态屏障。</a:t>
            </a:r>
            <a:endParaRPr lang="en-US" sz="12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1" name="AutoShape 11"/>
          <p:cNvSpPr/>
          <p:nvPr/>
        </p:nvSpPr>
        <p:spPr>
          <a:xfrm>
            <a:off x="3429000" y="3810000"/>
            <a:ext cx="2286000" cy="952500"/>
          </a:xfrm>
          <a:prstGeom prst="roundRect">
            <a:avLst>
              <a:gd name="adj" fmla="val 0"/>
            </a:avLst>
          </a:prstGeom>
          <a:solidFill>
            <a:srgbClr val="B45309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2" name="AutoShape 12"/>
          <p:cNvSpPr/>
          <p:nvPr/>
        </p:nvSpPr>
        <p:spPr>
          <a:xfrm>
            <a:off x="3556000" y="3911600"/>
            <a:ext cx="2032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B4530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农业与乡村发展</a:t>
            </a:r>
            <a:endParaRPr lang="en-US" sz="1100"/>
          </a:p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适度扩容农田与乡村发展区，保障农业生产用地，夯实乡村振兴空间基础。</a:t>
            </a:r>
            <a:endParaRPr lang="en-US" sz="12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1016000" y="5080000"/>
            <a:ext cx="4699000" cy="635000"/>
          </a:xfrm>
          <a:prstGeom prst="roundRect">
            <a:avLst>
              <a:gd name="adj" fmla="val 0"/>
            </a:avLst>
          </a:prstGeom>
          <a:solidFill>
            <a:srgbClr val="1F2937">
              <a:alpha val="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4" name="AutoShape 14"/>
          <p:cNvSpPr/>
          <p:nvPr/>
        </p:nvSpPr>
        <p:spPr>
          <a:xfrm>
            <a:off x="1143000" y="5181600"/>
            <a:ext cx="4445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300" b="0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最终目标：实现全域分区边界清晰、功能互补、冲突清零，构建可持续发展的空间秩序。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6350000" y="1778000"/>
            <a:ext cx="5080000" cy="40640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12700" cap="flat" cmpd="sng">
            <a:solidFill>
              <a:srgbClr val="B45309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6" name="AutoShape 16"/>
          <p:cNvSpPr/>
          <p:nvPr/>
        </p:nvSpPr>
        <p:spPr>
          <a:xfrm>
            <a:off x="6604000" y="1968500"/>
            <a:ext cx="4572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B4530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 / 中心城区用地布局维护：精准调优城市空间</a:t>
            </a:r>
            <a:endParaRPr lang="en-US" sz="1100"/>
          </a:p>
        </p:txBody>
      </p:sp>
      <p:cxnSp>
        <p:nvCxnSpPr>
          <p:cNvPr id="17" name="Connector 17"/>
          <p:cNvCxnSpPr/>
          <p:nvPr/>
        </p:nvCxnSpPr>
        <p:spPr>
          <a:xfrm rot="-9549">
            <a:off x="6604009" y="2533650"/>
            <a:ext cx="4572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B45309">
                <a:alpha val="3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8" name="AutoShape 18"/>
          <p:cNvSpPr/>
          <p:nvPr/>
        </p:nvSpPr>
        <p:spPr>
          <a:xfrm>
            <a:off x="6604000" y="2794000"/>
            <a:ext cx="1460500" cy="1397000"/>
          </a:xfrm>
          <a:prstGeom prst="roundRect">
            <a:avLst>
              <a:gd name="adj" fmla="val 0"/>
            </a:avLst>
          </a:prstGeom>
          <a:solidFill>
            <a:srgbClr val="B45309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9" name="AutoShape 19"/>
          <p:cNvSpPr/>
          <p:nvPr/>
        </p:nvSpPr>
        <p:spPr>
          <a:xfrm>
            <a:off x="6667500" y="2921000"/>
            <a:ext cx="13335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2400" b="1" i="0" u="none" strike="noStrike">
                <a:solidFill>
                  <a:srgbClr val="B4530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381.42</a:t>
            </a:r>
            <a:r>
              <a:rPr lang="en-US" sz="1600" b="0" i="0" u="none" strike="noStrike">
                <a:solidFill>
                  <a:srgbClr val="B4530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公顷</a:t>
            </a:r>
            <a:endParaRPr lang="en-US" sz="1100"/>
          </a:p>
          <a:p>
            <a:pPr marL="0" indent="0" algn="ctr">
              <a:lnSpc>
                <a:spcPct val="125000"/>
              </a:lnSpc>
            </a:pPr>
            <a:r>
              <a:rPr lang="en-US" sz="12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中心城区城镇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2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开发边界面积</a:t>
            </a:r>
            <a:endParaRPr lang="en-US" sz="1200" b="0" i="0" u="none" strike="noStrike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0" name="AutoShape 20"/>
          <p:cNvSpPr/>
          <p:nvPr/>
        </p:nvSpPr>
        <p:spPr>
          <a:xfrm>
            <a:off x="8191500" y="2794000"/>
            <a:ext cx="1460500" cy="1397000"/>
          </a:xfrm>
          <a:prstGeom prst="roundRect">
            <a:avLst>
              <a:gd name="adj" fmla="val 0"/>
            </a:avLst>
          </a:prstGeom>
          <a:solidFill>
            <a:srgbClr val="B45309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1" name="AutoShape 21"/>
          <p:cNvSpPr/>
          <p:nvPr/>
        </p:nvSpPr>
        <p:spPr>
          <a:xfrm>
            <a:off x="8255000" y="2921000"/>
            <a:ext cx="13335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B4530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14</a:t>
            </a:r>
            <a:r>
              <a:rPr lang="en-US" sz="1600" b="0" i="0" u="none" strike="noStrike">
                <a:solidFill>
                  <a:srgbClr val="B4530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处</a:t>
            </a:r>
            <a:endParaRPr lang="en-US" sz="1100"/>
          </a:p>
          <a:p>
            <a:pPr marL="0" indent="0" algn="ctr">
              <a:lnSpc>
                <a:spcPct val="125000"/>
              </a:lnSpc>
            </a:pPr>
            <a:r>
              <a:rPr lang="en-US" sz="12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本次规划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2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调整地块数量</a:t>
            </a:r>
            <a:endParaRPr lang="en-US" sz="1200" b="0" i="0" u="none" strike="noStrike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2" name="AutoShape 22"/>
          <p:cNvSpPr/>
          <p:nvPr/>
        </p:nvSpPr>
        <p:spPr>
          <a:xfrm>
            <a:off x="9715500" y="2794000"/>
            <a:ext cx="1460500" cy="1397000"/>
          </a:xfrm>
          <a:prstGeom prst="roundRect">
            <a:avLst>
              <a:gd name="adj" fmla="val 0"/>
            </a:avLst>
          </a:prstGeom>
          <a:solidFill>
            <a:srgbClr val="B45309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3" name="AutoShape 23"/>
          <p:cNvSpPr/>
          <p:nvPr/>
        </p:nvSpPr>
        <p:spPr>
          <a:xfrm>
            <a:off x="9779000" y="2921000"/>
            <a:ext cx="13335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B4530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13.6</a:t>
            </a:r>
            <a:r>
              <a:rPr lang="en-US" sz="1600" b="0" i="0" u="none" strike="noStrike">
                <a:solidFill>
                  <a:srgbClr val="B4530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公顷</a:t>
            </a:r>
            <a:endParaRPr lang="en-US" sz="1100"/>
          </a:p>
          <a:p>
            <a:pPr marL="0" indent="0" algn="ctr">
              <a:lnSpc>
                <a:spcPct val="125000"/>
              </a:lnSpc>
            </a:pPr>
            <a:r>
              <a:rPr lang="en-US" sz="12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涉及用地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2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调整总面积</a:t>
            </a:r>
            <a:endParaRPr lang="en-US" sz="1200" b="0" i="0" u="none" strike="noStrike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4" name="AutoShape 24"/>
          <p:cNvSpPr/>
          <p:nvPr/>
        </p:nvSpPr>
        <p:spPr>
          <a:xfrm>
            <a:off x="6604000" y="4445000"/>
            <a:ext cx="4572000" cy="1206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本次中心城区用地布局维护，通过对14处地块的精准调整，优化用地结构，完善公共服务与基础设施配套，进一步提升城市功能品质，保障重点项目落地，促进土地资源节约集约高效利用。</a:t>
            </a:r>
            <a:endParaRPr lang="en-US" sz="1100"/>
          </a:p>
        </p:txBody>
      </p:sp>
      <p:sp>
        <p:nvSpPr>
          <p:cNvPr id="25" name="AutoShape 25"/>
          <p:cNvSpPr/>
          <p:nvPr/>
        </p:nvSpPr>
        <p:spPr>
          <a:xfrm>
            <a:off x="762000" y="6159500"/>
            <a:ext cx="10668000" cy="381000"/>
          </a:xfrm>
          <a:prstGeom prst="roundRect">
            <a:avLst>
              <a:gd name="adj" fmla="val 0"/>
            </a:avLst>
          </a:prstGeom>
          <a:solidFill>
            <a:srgbClr val="B45309">
              <a:alpha val="1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6" name="AutoShape 26"/>
          <p:cNvSpPr/>
          <p:nvPr/>
        </p:nvSpPr>
        <p:spPr>
          <a:xfrm>
            <a:off x="762000" y="6223000"/>
            <a:ext cx="10668000" cy="279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300" b="1" i="0" u="none" strike="noStrike">
                <a:solidFill>
                  <a:srgbClr val="B4530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规划愿景：统筹全域与局部，构建生产空间集约高效、生活空间宜居适度、生态空间山清水秀的现代化空间体系</a:t>
            </a:r>
            <a:endParaRPr lang="en-US" sz="11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7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中心城区“加减法”：腾笼换鸟，提质增效</a:t>
            </a:r>
            <a:endParaRPr lang="en-US" sz="1100"/>
          </a:p>
        </p:txBody>
      </p:sp>
      <p:cxnSp>
        <p:nvCxnSpPr>
          <p:cNvPr id="4" name="Connector 4"/>
          <p:cNvCxnSpPr/>
          <p:nvPr/>
        </p:nvCxnSpPr>
        <p:spPr>
          <a:xfrm rot="-4092">
            <a:off x="762004" y="1327150"/>
            <a:ext cx="10668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B45309">
                <a:alpha val="4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" name="AutoShape 5"/>
          <p:cNvSpPr/>
          <p:nvPr/>
        </p:nvSpPr>
        <p:spPr>
          <a:xfrm>
            <a:off x="762000" y="1524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5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通过用地结构的“加减法”，科学调整各类用地比例，推动中心城区向更宜居、更安全、更高效的方向发展，实现土地资源的集约利用与城市功能的有机更新。</a:t>
            </a:r>
            <a:endParaRPr lang="en-US" sz="1100"/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 t="4929" b="4929"/>
          <a:stretch>
            <a:fillRect/>
          </a:stretch>
        </p:blipFill>
        <p:spPr>
          <a:xfrm>
            <a:off x="762000" y="2667000"/>
            <a:ext cx="3810000" cy="2286000"/>
          </a:xfrm>
          <a:prstGeom prst="rect">
            <a:avLst/>
          </a:prstGeom>
          <a:noFill/>
          <a:ln w="12700" cap="flat" cmpd="sng">
            <a:solidFill>
              <a:srgbClr val="B45309">
                <a:alpha val="30000"/>
              </a:srgbClr>
            </a:solidFill>
            <a:prstDash val="solid"/>
            <a:round/>
          </a:ln>
        </p:spPr>
      </p:pic>
      <p:sp>
        <p:nvSpPr>
          <p:cNvPr id="7" name="AutoShape 7"/>
          <p:cNvSpPr/>
          <p:nvPr/>
        </p:nvSpPr>
        <p:spPr>
          <a:xfrm>
            <a:off x="762000" y="5207000"/>
            <a:ext cx="3810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zh-CN" alt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建设</a:t>
            </a: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尖扎县体育公园：充分利用留白用地转化建设，补齐文体公共服务配套短板，为市民提供高品质的休闲运动空间，是“加法”规划的生动实践。</a:t>
            </a:r>
            <a:endParaRPr lang="en-US" sz="1100"/>
          </a:p>
        </p:txBody>
      </p:sp>
      <p:cxnSp>
        <p:nvCxnSpPr>
          <p:cNvPr id="8" name="Connector 8"/>
          <p:cNvCxnSpPr/>
          <p:nvPr/>
        </p:nvCxnSpPr>
        <p:spPr>
          <a:xfrm rot="5388145">
            <a:off x="3238500" y="4502161"/>
            <a:ext cx="3683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9CA3AF">
                <a:alpha val="5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9" name="AutoShape 9"/>
          <p:cNvSpPr/>
          <p:nvPr/>
        </p:nvSpPr>
        <p:spPr>
          <a:xfrm>
            <a:off x="5461000" y="2667000"/>
            <a:ext cx="5969000" cy="1841500"/>
          </a:xfrm>
          <a:prstGeom prst="roundRect">
            <a:avLst>
              <a:gd name="adj" fmla="val 0"/>
            </a:avLst>
          </a:prstGeom>
          <a:solidFill>
            <a:srgbClr val="B45309">
              <a:alpha val="6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0" name="AutoShape 10"/>
          <p:cNvSpPr/>
          <p:nvPr/>
        </p:nvSpPr>
        <p:spPr>
          <a:xfrm>
            <a:off x="5461000" y="2667000"/>
            <a:ext cx="76200" cy="1841500"/>
          </a:xfrm>
          <a:prstGeom prst="roundRect">
            <a:avLst>
              <a:gd name="adj" fmla="val 0"/>
            </a:avLst>
          </a:prstGeom>
          <a:solidFill>
            <a:srgbClr val="B45309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1" name="AutoShape 11"/>
          <p:cNvSpPr/>
          <p:nvPr/>
        </p:nvSpPr>
        <p:spPr>
          <a:xfrm>
            <a:off x="5715000" y="2730500"/>
            <a:ext cx="5461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B4530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“加法”：补齐短板，优化城市服务功能</a:t>
            </a:r>
            <a:endParaRPr lang="en-US" sz="1100"/>
          </a:p>
        </p:txBody>
      </p:sp>
      <p:cxnSp>
        <p:nvCxnSpPr>
          <p:cNvPr id="12" name="Connector 12"/>
          <p:cNvCxnSpPr/>
          <p:nvPr/>
        </p:nvCxnSpPr>
        <p:spPr>
          <a:xfrm rot="-7994">
            <a:off x="5715007" y="3232150"/>
            <a:ext cx="5461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B45309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3" name="AutoShape 13"/>
          <p:cNvSpPr/>
          <p:nvPr/>
        </p:nvSpPr>
        <p:spPr>
          <a:xfrm>
            <a:off x="5715000" y="3365500"/>
            <a:ext cx="27305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3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公共管理与服务用地新增</a:t>
            </a:r>
            <a:r>
              <a:rPr lang="en-US" sz="1400" b="1" i="0" u="none" strike="noStrike">
                <a:solidFill>
                  <a:srgbClr val="B4530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6.50公顷</a:t>
            </a:r>
            <a:r>
              <a:rPr lang="en-US" sz="13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，绿地与开敞空间新增1.88公顷，全面完善文体、行政及生态配套。</a:t>
            </a:r>
            <a:endParaRPr lang="en-US" sz="1100"/>
          </a:p>
        </p:txBody>
      </p:sp>
      <p:cxnSp>
        <p:nvCxnSpPr>
          <p:cNvPr id="14" name="Connector 14"/>
          <p:cNvCxnSpPr/>
          <p:nvPr/>
        </p:nvCxnSpPr>
        <p:spPr>
          <a:xfrm rot="5357030">
            <a:off x="8001000" y="3867190"/>
            <a:ext cx="1016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9CA3AF">
                <a:alpha val="4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5" name="AutoShape 15"/>
          <p:cNvSpPr/>
          <p:nvPr/>
        </p:nvSpPr>
        <p:spPr>
          <a:xfrm>
            <a:off x="8636000" y="3365500"/>
            <a:ext cx="26670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3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落实仓储用地+1.08公顷保障物资储备，交通用地+0.41公顷优化路网，留白用地全部转化为体育用地。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5461000" y="4762500"/>
            <a:ext cx="5969000" cy="1714500"/>
          </a:xfrm>
          <a:prstGeom prst="roundRect">
            <a:avLst>
              <a:gd name="adj" fmla="val 0"/>
            </a:avLst>
          </a:prstGeom>
          <a:solidFill>
            <a:srgbClr val="374151">
              <a:alpha val="6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7" name="AutoShape 17"/>
          <p:cNvSpPr/>
          <p:nvPr/>
        </p:nvSpPr>
        <p:spPr>
          <a:xfrm>
            <a:off x="5461000" y="4762500"/>
            <a:ext cx="76200" cy="1714500"/>
          </a:xfrm>
          <a:prstGeom prst="roundRect">
            <a:avLst>
              <a:gd name="adj" fmla="val 0"/>
            </a:avLst>
          </a:prstGeom>
          <a:solidFill>
            <a:srgbClr val="374151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8" name="AutoShape 18"/>
          <p:cNvSpPr/>
          <p:nvPr/>
        </p:nvSpPr>
        <p:spPr>
          <a:xfrm>
            <a:off x="5715000" y="4826000"/>
            <a:ext cx="5461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“减法”：盘活存量，推动产业提质升级</a:t>
            </a:r>
            <a:endParaRPr lang="en-US" sz="1100"/>
          </a:p>
        </p:txBody>
      </p:sp>
      <p:cxnSp>
        <p:nvCxnSpPr>
          <p:cNvPr id="19" name="Connector 19"/>
          <p:cNvCxnSpPr/>
          <p:nvPr/>
        </p:nvCxnSpPr>
        <p:spPr>
          <a:xfrm rot="-7994">
            <a:off x="5715007" y="5264150"/>
            <a:ext cx="5461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374151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0" name="AutoShape 20"/>
          <p:cNvSpPr/>
          <p:nvPr/>
        </p:nvSpPr>
        <p:spPr>
          <a:xfrm>
            <a:off x="5715000" y="5397500"/>
            <a:ext cx="27305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居住用地核减</a:t>
            </a:r>
            <a:r>
              <a:rPr lang="en-US" sz="14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0.96公顷</a:t>
            </a:r>
            <a:r>
              <a:rPr lang="en-US" sz="13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，通过优化布局提升居住环境品质，避免无序扩张，保障人居舒适度。</a:t>
            </a:r>
            <a:endParaRPr lang="en-US" sz="1100"/>
          </a:p>
        </p:txBody>
      </p:sp>
      <p:cxnSp>
        <p:nvCxnSpPr>
          <p:cNvPr id="21" name="Connector 21"/>
          <p:cNvCxnSpPr/>
          <p:nvPr/>
        </p:nvCxnSpPr>
        <p:spPr>
          <a:xfrm rot="5350892">
            <a:off x="8064500" y="5835695"/>
            <a:ext cx="889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9CA3AF">
                <a:alpha val="4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2" name="AutoShape 22"/>
          <p:cNvSpPr/>
          <p:nvPr/>
        </p:nvSpPr>
        <p:spPr>
          <a:xfrm>
            <a:off x="8636000" y="5397500"/>
            <a:ext cx="26670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工矿用地核减</a:t>
            </a:r>
            <a:r>
              <a:rPr lang="en-US" sz="14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3.11公顷</a:t>
            </a:r>
            <a:r>
              <a:rPr lang="en-US" sz="13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，倒逼低效产业转型，提高土地利用效率与产出效益，助力产业升级。</a:t>
            </a:r>
            <a:endParaRPr lang="en-US" sz="11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-8255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7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精细管控：强化底线，保障落地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397000"/>
            <a:ext cx="10668000" cy="25400"/>
          </a:xfrm>
          <a:prstGeom prst="roundRect">
            <a:avLst>
              <a:gd name="adj" fmla="val 0"/>
            </a:avLst>
          </a:prstGeom>
          <a:solidFill>
            <a:srgbClr val="B45309">
              <a:alpha val="4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762000" y="1905000"/>
            <a:ext cx="5207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B4530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 / 城市重要控制线维护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762000" y="2425700"/>
            <a:ext cx="5207000" cy="1329690"/>
          </a:xfrm>
          <a:prstGeom prst="roundRect">
            <a:avLst>
              <a:gd name="adj" fmla="val 0"/>
            </a:avLst>
          </a:prstGeom>
          <a:solidFill>
            <a:srgbClr val="B45309">
              <a:alpha val="8000"/>
            </a:srgbClr>
          </a:solidFill>
          <a:ln w="12700" cap="flat" cmpd="sng">
            <a:solidFill>
              <a:srgbClr val="B45309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2500" y="2566670"/>
            <a:ext cx="406400" cy="406400"/>
          </a:xfrm>
          <a:prstGeom prst="rect">
            <a:avLst/>
          </a:prstGeom>
        </p:spPr>
      </p:pic>
      <p:sp>
        <p:nvSpPr>
          <p:cNvPr id="8" name="AutoShape 8"/>
          <p:cNvSpPr/>
          <p:nvPr/>
        </p:nvSpPr>
        <p:spPr>
          <a:xfrm>
            <a:off x="1524000" y="2528570"/>
            <a:ext cx="4254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绿线优化：筑牢城区生态屏障</a:t>
            </a:r>
            <a:endParaRPr lang="en-US" sz="1100"/>
          </a:p>
        </p:txBody>
      </p:sp>
      <p:cxnSp>
        <p:nvCxnSpPr>
          <p:cNvPr id="9" name="Connector 9"/>
          <p:cNvCxnSpPr/>
          <p:nvPr/>
        </p:nvCxnSpPr>
        <p:spPr>
          <a:xfrm rot="-9046">
            <a:off x="952508" y="3613150"/>
            <a:ext cx="4826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B45309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0" name="AutoShape 10"/>
          <p:cNvSpPr/>
          <p:nvPr/>
        </p:nvSpPr>
        <p:spPr>
          <a:xfrm>
            <a:off x="952500" y="2978785"/>
            <a:ext cx="48260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聚焦城市生态空间，仅对城市绿线进行优化调整，进一步扩大城市绿地规模，构建连续完整的生态网络，为城区发展筑牢坚实的生态安全屏障。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762000" y="5513070"/>
            <a:ext cx="5207000" cy="1169670"/>
          </a:xfrm>
          <a:prstGeom prst="roundRect">
            <a:avLst>
              <a:gd name="adj" fmla="val 0"/>
            </a:avLst>
          </a:prstGeom>
          <a:solidFill>
            <a:srgbClr val="B45309">
              <a:alpha val="8000"/>
            </a:srgbClr>
          </a:solidFill>
          <a:ln w="12700" cap="flat" cmpd="sng">
            <a:solidFill>
              <a:srgbClr val="B45309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52500" y="5586095"/>
            <a:ext cx="406400" cy="406400"/>
          </a:xfrm>
          <a:prstGeom prst="rect">
            <a:avLst/>
          </a:prstGeom>
        </p:spPr>
      </p:pic>
      <p:sp>
        <p:nvSpPr>
          <p:cNvPr id="13" name="AutoShape 13"/>
          <p:cNvSpPr/>
          <p:nvPr/>
        </p:nvSpPr>
        <p:spPr>
          <a:xfrm>
            <a:off x="1524000" y="5547995"/>
            <a:ext cx="4254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三线刚性保护：确保空间秩序稳定</a:t>
            </a:r>
            <a:endParaRPr lang="en-US" sz="1100"/>
          </a:p>
        </p:txBody>
      </p:sp>
      <p:cxnSp>
        <p:nvCxnSpPr>
          <p:cNvPr id="14" name="Connector 14"/>
          <p:cNvCxnSpPr/>
          <p:nvPr/>
        </p:nvCxnSpPr>
        <p:spPr>
          <a:xfrm rot="-9046">
            <a:off x="952508" y="5454650"/>
            <a:ext cx="4826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B45309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5" name="AutoShape 15"/>
          <p:cNvSpPr/>
          <p:nvPr/>
        </p:nvSpPr>
        <p:spPr>
          <a:xfrm>
            <a:off x="952500" y="5958840"/>
            <a:ext cx="4826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对城市黄线（基础设施）、蓝线（水系）、紫线（历史文化）保持无变动管控，严格落实刚性保护要求，维护城市基础功能与文化传承的空间底线。</a:t>
            </a:r>
            <a:endParaRPr lang="en-US" sz="1100"/>
          </a:p>
        </p:txBody>
      </p:sp>
      <p:cxnSp>
        <p:nvCxnSpPr>
          <p:cNvPr id="16" name="Connector 16"/>
          <p:cNvCxnSpPr/>
          <p:nvPr/>
        </p:nvCxnSpPr>
        <p:spPr>
          <a:xfrm rot="5389889">
            <a:off x="4064000" y="4184659"/>
            <a:ext cx="4318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B45309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7" name="AutoShape 17"/>
          <p:cNvSpPr/>
          <p:nvPr/>
        </p:nvSpPr>
        <p:spPr>
          <a:xfrm>
            <a:off x="6477000" y="1905000"/>
            <a:ext cx="5207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B4530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 / 重点建设项目维护</a:t>
            </a:r>
            <a:endParaRPr lang="en-US" sz="1100"/>
          </a:p>
        </p:txBody>
      </p:sp>
      <p:sp>
        <p:nvSpPr>
          <p:cNvPr id="18" name="AutoShape 18"/>
          <p:cNvSpPr/>
          <p:nvPr/>
        </p:nvSpPr>
        <p:spPr>
          <a:xfrm>
            <a:off x="6477000" y="2794000"/>
            <a:ext cx="5207000" cy="1206500"/>
          </a:xfrm>
          <a:prstGeom prst="roundRect">
            <a:avLst>
              <a:gd name="adj" fmla="val 0"/>
            </a:avLst>
          </a:prstGeom>
          <a:solidFill>
            <a:srgbClr val="FFFFFF">
              <a:alpha val="70000"/>
            </a:srgbClr>
          </a:solidFill>
          <a:ln w="12700" cap="flat" cmpd="sng">
            <a:solidFill>
              <a:srgbClr val="B45309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9" name="Picture 1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667500" y="2984500"/>
            <a:ext cx="355600" cy="355600"/>
          </a:xfrm>
          <a:prstGeom prst="rect">
            <a:avLst/>
          </a:prstGeom>
        </p:spPr>
      </p:pic>
      <p:sp>
        <p:nvSpPr>
          <p:cNvPr id="20" name="AutoShape 20"/>
          <p:cNvSpPr/>
          <p:nvPr/>
        </p:nvSpPr>
        <p:spPr>
          <a:xfrm>
            <a:off x="7175500" y="2921000"/>
            <a:ext cx="43815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5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梳理调序，锚定发展方向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3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紧密结合全县“十五五”发展规划，对原有重点项目清单进行全面梳理，完成项目名称规范与界线校核，并科学调整实施次序，确保规划与发展步调一致。</a:t>
            </a:r>
            <a:endParaRPr lang="en-US" sz="1100"/>
          </a:p>
        </p:txBody>
      </p:sp>
      <p:sp>
        <p:nvSpPr>
          <p:cNvPr id="21" name="AutoShape 21"/>
          <p:cNvSpPr/>
          <p:nvPr/>
        </p:nvSpPr>
        <p:spPr>
          <a:xfrm>
            <a:off x="6477000" y="4127500"/>
            <a:ext cx="5207000" cy="1206500"/>
          </a:xfrm>
          <a:prstGeom prst="roundRect">
            <a:avLst>
              <a:gd name="adj" fmla="val 0"/>
            </a:avLst>
          </a:prstGeom>
          <a:solidFill>
            <a:srgbClr val="FFFFFF">
              <a:alpha val="70000"/>
            </a:srgbClr>
          </a:solidFill>
          <a:ln w="12700" cap="flat" cmpd="sng">
            <a:solidFill>
              <a:srgbClr val="B45309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2" name="Picture 2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667500" y="4318000"/>
            <a:ext cx="355600" cy="355600"/>
          </a:xfrm>
          <a:prstGeom prst="rect">
            <a:avLst/>
          </a:prstGeom>
        </p:spPr>
      </p:pic>
      <p:sp>
        <p:nvSpPr>
          <p:cNvPr id="23" name="AutoShape 23"/>
          <p:cNvSpPr/>
          <p:nvPr/>
        </p:nvSpPr>
        <p:spPr>
          <a:xfrm>
            <a:off x="7175500" y="4254500"/>
            <a:ext cx="43815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5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增补项目，完善功能布局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3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紧扣战略导向，增补交通、水利、能源、文旅、生态及民生类优质新项目，补齐县域发展短板，丰富项目储备，为长远发展注入持续动力。</a:t>
            </a:r>
            <a:endParaRPr lang="en-US" sz="1100"/>
          </a:p>
        </p:txBody>
      </p:sp>
      <p:sp>
        <p:nvSpPr>
          <p:cNvPr id="24" name="AutoShape 24"/>
          <p:cNvSpPr/>
          <p:nvPr/>
        </p:nvSpPr>
        <p:spPr>
          <a:xfrm>
            <a:off x="6477000" y="5397500"/>
            <a:ext cx="5207000" cy="1143000"/>
          </a:xfrm>
          <a:prstGeom prst="roundRect">
            <a:avLst>
              <a:gd name="adj" fmla="val 0"/>
            </a:avLst>
          </a:prstGeom>
          <a:solidFill>
            <a:srgbClr val="B45309">
              <a:alpha val="10000"/>
            </a:srgbClr>
          </a:solidFill>
          <a:ln w="12700" cap="flat" cmpd="sng">
            <a:solidFill>
              <a:srgbClr val="B45309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5" name="Picture 2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667500" y="5588000"/>
            <a:ext cx="355600" cy="355600"/>
          </a:xfrm>
          <a:prstGeom prst="rect">
            <a:avLst/>
          </a:prstGeom>
        </p:spPr>
      </p:pic>
      <p:sp>
        <p:nvSpPr>
          <p:cNvPr id="26" name="AutoShape 26"/>
          <p:cNvSpPr/>
          <p:nvPr/>
        </p:nvSpPr>
        <p:spPr>
          <a:xfrm>
            <a:off x="7175500" y="5524500"/>
            <a:ext cx="43815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5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“落图+清单”，保障空间落地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3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将所有重点项目精准落图至国土空间规划“一张图”，实行清单化动态管理，优先保障重大工程与民生项目的空间需求，确保项目落地有保障。</a:t>
            </a:r>
            <a:endParaRPr lang="en-US" sz="1100"/>
          </a:p>
        </p:txBody>
      </p:sp>
      <p:sp>
        <p:nvSpPr>
          <p:cNvPr id="27" name="AutoShape 6"/>
          <p:cNvSpPr/>
          <p:nvPr/>
        </p:nvSpPr>
        <p:spPr>
          <a:xfrm>
            <a:off x="756920" y="3989070"/>
            <a:ext cx="5207000" cy="1329690"/>
          </a:xfrm>
          <a:prstGeom prst="roundRect">
            <a:avLst>
              <a:gd name="adj" fmla="val 0"/>
            </a:avLst>
          </a:prstGeom>
          <a:solidFill>
            <a:srgbClr val="B45309">
              <a:alpha val="8000"/>
            </a:srgbClr>
          </a:solidFill>
          <a:ln w="12700" cap="flat" cmpd="sng">
            <a:solidFill>
              <a:srgbClr val="B45309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p>
            <a:pPr algn="ctr">
              <a:defRPr/>
            </a:pPr>
          </a:p>
        </p:txBody>
      </p:sp>
      <p:sp>
        <p:nvSpPr>
          <p:cNvPr id="29" name="AutoShape 8"/>
          <p:cNvSpPr/>
          <p:nvPr/>
        </p:nvSpPr>
        <p:spPr>
          <a:xfrm>
            <a:off x="1518920" y="4091940"/>
            <a:ext cx="4254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洪涝风险控制线：</a:t>
            </a:r>
            <a:r>
              <a:rPr lang="zh-CN" altLang="en-US" sz="16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提升城市水安全韧性</a:t>
            </a:r>
            <a:endParaRPr lang="zh-CN" altLang="en-US" sz="1600" b="1" i="0" u="none" strike="noStrike">
              <a:solidFill>
                <a:srgbClr val="1F2937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30" name="AutoShape 10"/>
          <p:cNvSpPr/>
          <p:nvPr/>
        </p:nvSpPr>
        <p:spPr>
          <a:xfrm>
            <a:off x="947420" y="4542155"/>
            <a:ext cx="48260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marL="0" indent="0" algn="l">
              <a:lnSpc>
                <a:spcPct val="108000"/>
              </a:lnSpc>
              <a:defRPr/>
            </a:pPr>
            <a:r>
              <a:rPr lang="zh-CN" altLang="en-US" sz="13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科学优化管控范围，合理释放建设空间，本次优化</a:t>
            </a:r>
            <a:r>
              <a:rPr lang="en-US" sz="13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共涉及两处，均为“调出”，总规模26.97公顷，分别位于城北新区北部和坎布拉镇东部的黄河南岸</a:t>
            </a:r>
            <a:r>
              <a:rPr lang="zh-CN" altLang="en-US" sz="13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，</a:t>
            </a:r>
            <a:r>
              <a:rPr lang="en-US" sz="13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维护后洪涝风险控制线为9813.31公顷。</a:t>
            </a:r>
            <a:endParaRPr lang="en-US" sz="1300" b="0" i="0" u="none" strike="noStrike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pic>
        <p:nvPicPr>
          <p:cNvPr id="31" name="Picture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54100" y="4126865"/>
            <a:ext cx="304800" cy="3048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7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科学论证，可行可靠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397000"/>
            <a:ext cx="10668000" cy="762000"/>
          </a:xfrm>
          <a:prstGeom prst="roundRect">
            <a:avLst>
              <a:gd name="adj" fmla="val 0"/>
            </a:avLst>
          </a:prstGeom>
          <a:solidFill>
            <a:srgbClr val="B45309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762000" y="1397000"/>
            <a:ext cx="50800" cy="762000"/>
          </a:xfrm>
          <a:prstGeom prst="roundRect">
            <a:avLst>
              <a:gd name="adj" fmla="val 0"/>
            </a:avLst>
          </a:prstGeom>
          <a:solidFill>
            <a:srgbClr val="B45309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6" name="AutoShape 6"/>
          <p:cNvSpPr/>
          <p:nvPr/>
        </p:nvSpPr>
        <p:spPr>
          <a:xfrm>
            <a:off x="952500" y="1460500"/>
            <a:ext cx="10287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经过多轮研究和论证，本次动态维护方案</a:t>
            </a:r>
            <a:r>
              <a:rPr lang="en-US" sz="1400" b="1" i="0" u="none" strike="noStrike">
                <a:solidFill>
                  <a:srgbClr val="B4530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合规合法、布局科学、落地可行</a:t>
            </a:r>
            <a:r>
              <a:rPr lang="en-US" sz="14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，严守总量指标与管控底线，充分衔接资源环境承载能力与城乡发展需求，能够全面支撑尖扎县经济社会高质量发展。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762000" y="2667000"/>
            <a:ext cx="5270500" cy="17145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12700" cap="flat" cmpd="sng">
            <a:solidFill>
              <a:srgbClr val="B45309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8" name="AutoShape 8"/>
          <p:cNvSpPr/>
          <p:nvPr/>
        </p:nvSpPr>
        <p:spPr>
          <a:xfrm>
            <a:off x="762000" y="2667000"/>
            <a:ext cx="50800" cy="1714500"/>
          </a:xfrm>
          <a:prstGeom prst="roundRect">
            <a:avLst>
              <a:gd name="adj" fmla="val 0"/>
            </a:avLst>
          </a:prstGeom>
          <a:solidFill>
            <a:srgbClr val="B45309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9" name="AutoShape 9"/>
          <p:cNvSpPr/>
          <p:nvPr/>
        </p:nvSpPr>
        <p:spPr>
          <a:xfrm>
            <a:off x="952500" y="2768600"/>
            <a:ext cx="4889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B4530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 “三区三线”合规可行</a:t>
            </a:r>
            <a:endParaRPr lang="en-US" sz="1100"/>
          </a:p>
        </p:txBody>
      </p:sp>
      <p:cxnSp>
        <p:nvCxnSpPr>
          <p:cNvPr id="10" name="Connector 10"/>
          <p:cNvCxnSpPr/>
          <p:nvPr/>
        </p:nvCxnSpPr>
        <p:spPr>
          <a:xfrm rot="-8929">
            <a:off x="952508" y="3295650"/>
            <a:ext cx="4889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B45309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1" name="AutoShape 11"/>
          <p:cNvSpPr/>
          <p:nvPr/>
        </p:nvSpPr>
        <p:spPr>
          <a:xfrm>
            <a:off x="952500" y="3429000"/>
            <a:ext cx="48895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严守永久基本农田、生态保护红线、城镇开发边界的总量指标，全面优化布局、质量和集约水平，各项管控指标均完全符合国家及省级政策要求。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6286500" y="2667000"/>
            <a:ext cx="5270500" cy="17145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12700" cap="flat" cmpd="sng">
            <a:solidFill>
              <a:srgbClr val="B45309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3" name="AutoShape 13"/>
          <p:cNvSpPr/>
          <p:nvPr/>
        </p:nvSpPr>
        <p:spPr>
          <a:xfrm>
            <a:off x="6286500" y="2667000"/>
            <a:ext cx="50800" cy="1714500"/>
          </a:xfrm>
          <a:prstGeom prst="roundRect">
            <a:avLst>
              <a:gd name="adj" fmla="val 0"/>
            </a:avLst>
          </a:prstGeom>
          <a:solidFill>
            <a:srgbClr val="B45309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4" name="AutoShape 14"/>
          <p:cNvSpPr/>
          <p:nvPr/>
        </p:nvSpPr>
        <p:spPr>
          <a:xfrm>
            <a:off x="6477000" y="2768600"/>
            <a:ext cx="4889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B4530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 空间分区科学合理</a:t>
            </a:r>
            <a:endParaRPr lang="en-US" sz="1100"/>
          </a:p>
        </p:txBody>
      </p:sp>
      <p:cxnSp>
        <p:nvCxnSpPr>
          <p:cNvPr id="15" name="Connector 15"/>
          <p:cNvCxnSpPr/>
          <p:nvPr/>
        </p:nvCxnSpPr>
        <p:spPr>
          <a:xfrm rot="-8929">
            <a:off x="6477008" y="3295650"/>
            <a:ext cx="4889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B45309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6" name="AutoShape 16"/>
          <p:cNvSpPr/>
          <p:nvPr/>
        </p:nvSpPr>
        <p:spPr>
          <a:xfrm>
            <a:off x="6477000" y="3429000"/>
            <a:ext cx="48895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充分衔接资源环境承载能力评价结果，各功能分区定位清晰、边界明确，能够全面匹配重大基础设施项目落地和城乡一体化发展需求，规划实施风险总体可控。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762000" y="4699000"/>
            <a:ext cx="5270500" cy="17145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12700" cap="flat" cmpd="sng">
            <a:solidFill>
              <a:srgbClr val="B45309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8" name="AutoShape 18"/>
          <p:cNvSpPr/>
          <p:nvPr/>
        </p:nvSpPr>
        <p:spPr>
          <a:xfrm>
            <a:off x="762000" y="4699000"/>
            <a:ext cx="50800" cy="1714500"/>
          </a:xfrm>
          <a:prstGeom prst="roundRect">
            <a:avLst>
              <a:gd name="adj" fmla="val 0"/>
            </a:avLst>
          </a:prstGeom>
          <a:solidFill>
            <a:srgbClr val="B45309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9" name="AutoShape 19"/>
          <p:cNvSpPr/>
          <p:nvPr/>
        </p:nvSpPr>
        <p:spPr>
          <a:xfrm>
            <a:off x="952500" y="4800600"/>
            <a:ext cx="4889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B4530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03 中心城区用地适配</a:t>
            </a:r>
            <a:endParaRPr lang="en-US" sz="1100"/>
          </a:p>
        </p:txBody>
      </p:sp>
      <p:cxnSp>
        <p:nvCxnSpPr>
          <p:cNvPr id="20" name="Connector 20"/>
          <p:cNvCxnSpPr/>
          <p:nvPr/>
        </p:nvCxnSpPr>
        <p:spPr>
          <a:xfrm rot="-8929">
            <a:off x="952508" y="5327650"/>
            <a:ext cx="4889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B45309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21" name="AutoShape 21"/>
          <p:cNvSpPr/>
          <p:nvPr/>
        </p:nvSpPr>
        <p:spPr>
          <a:xfrm>
            <a:off x="952500" y="5461000"/>
            <a:ext cx="48895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用地结构调整贴合城市发展实际，功能布局更趋协调。方案有效避让生态保护红线与耕地保护底线，兼顾了宜居环境营造、城市安全韧性提升与产城融合发展。</a:t>
            </a:r>
            <a:endParaRPr lang="en-US" sz="1100"/>
          </a:p>
        </p:txBody>
      </p:sp>
      <p:sp>
        <p:nvSpPr>
          <p:cNvPr id="22" name="AutoShape 22"/>
          <p:cNvSpPr/>
          <p:nvPr/>
        </p:nvSpPr>
        <p:spPr>
          <a:xfrm>
            <a:off x="6286500" y="4699000"/>
            <a:ext cx="5270500" cy="17145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12700" cap="flat" cmpd="sng">
            <a:solidFill>
              <a:srgbClr val="B45309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3" name="AutoShape 23"/>
          <p:cNvSpPr/>
          <p:nvPr/>
        </p:nvSpPr>
        <p:spPr>
          <a:xfrm>
            <a:off x="6286500" y="4699000"/>
            <a:ext cx="50800" cy="1714500"/>
          </a:xfrm>
          <a:prstGeom prst="roundRect">
            <a:avLst>
              <a:gd name="adj" fmla="val 0"/>
            </a:avLst>
          </a:prstGeom>
          <a:solidFill>
            <a:srgbClr val="B45309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4" name="AutoShape 24"/>
          <p:cNvSpPr/>
          <p:nvPr/>
        </p:nvSpPr>
        <p:spPr>
          <a:xfrm>
            <a:off x="6477000" y="4800600"/>
            <a:ext cx="4889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B4530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04 村庄边界落地性强</a:t>
            </a:r>
            <a:endParaRPr lang="en-US" sz="1100"/>
          </a:p>
        </p:txBody>
      </p:sp>
      <p:cxnSp>
        <p:nvCxnSpPr>
          <p:cNvPr id="25" name="Connector 25"/>
          <p:cNvCxnSpPr/>
          <p:nvPr/>
        </p:nvCxnSpPr>
        <p:spPr>
          <a:xfrm rot="-8929">
            <a:off x="6477008" y="5327650"/>
            <a:ext cx="4889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B45309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26" name="AutoShape 26"/>
          <p:cNvSpPr/>
          <p:nvPr/>
        </p:nvSpPr>
        <p:spPr>
          <a:xfrm>
            <a:off x="6477000" y="5461000"/>
            <a:ext cx="48895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优化方案充分尊重和贴合乡村自然肌理，能切实满足宅基地保障和乡村产业发展用地需求，符合乡村振兴战略的管控导向，具有很强的现实可操作性。</a:t>
            </a:r>
            <a:endParaRPr lang="en-US" sz="11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6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强化保障，确保规划蓝图落地生根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397000"/>
            <a:ext cx="10668000" cy="25400"/>
          </a:xfrm>
          <a:prstGeom prst="roundRect">
            <a:avLst>
              <a:gd name="adj" fmla="val 0"/>
            </a:avLst>
          </a:prstGeom>
          <a:solidFill>
            <a:srgbClr val="B45309">
              <a:alpha val="4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762000" y="2032000"/>
            <a:ext cx="3378200" cy="4318000"/>
          </a:xfrm>
          <a:prstGeom prst="roundRect">
            <a:avLst>
              <a:gd name="adj" fmla="val 0"/>
            </a:avLst>
          </a:prstGeom>
          <a:solidFill>
            <a:srgbClr val="FFFFFF">
              <a:alpha val="70000"/>
            </a:srgbClr>
          </a:solidFill>
          <a:ln w="12700" cap="flat" cmpd="sng">
            <a:solidFill>
              <a:srgbClr val="B45309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6" name="AutoShape 6"/>
          <p:cNvSpPr/>
          <p:nvPr/>
        </p:nvSpPr>
        <p:spPr>
          <a:xfrm>
            <a:off x="762000" y="2032000"/>
            <a:ext cx="3378200" cy="76200"/>
          </a:xfrm>
          <a:prstGeom prst="roundRect">
            <a:avLst>
              <a:gd name="adj" fmla="val 0"/>
            </a:avLst>
          </a:prstGeom>
          <a:solidFill>
            <a:srgbClr val="B45309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7" name="AutoShape 7"/>
          <p:cNvSpPr/>
          <p:nvPr/>
        </p:nvSpPr>
        <p:spPr>
          <a:xfrm>
            <a:off x="965200" y="2349500"/>
            <a:ext cx="2971800" cy="457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B4530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01. 强化规划传导</a:t>
            </a:r>
            <a:endParaRPr lang="en-US" sz="1100"/>
          </a:p>
        </p:txBody>
      </p:sp>
      <p:cxnSp>
        <p:nvCxnSpPr>
          <p:cNvPr id="8" name="Connector 8"/>
          <p:cNvCxnSpPr/>
          <p:nvPr/>
        </p:nvCxnSpPr>
        <p:spPr>
          <a:xfrm rot="-14691">
            <a:off x="965214" y="3041650"/>
            <a:ext cx="29718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B45309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9" name="AutoShape 9"/>
          <p:cNvSpPr/>
          <p:nvPr/>
        </p:nvSpPr>
        <p:spPr>
          <a:xfrm>
            <a:off x="965200" y="3302000"/>
            <a:ext cx="29718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打通四级规划衔接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强化市、县、乡、村四级规划的纵向传导与横向协同，消除规划冲突与盲区，确保规划意图精准传递、层层落实，形成全域一盘棋的规划实施体系。</a:t>
            </a:r>
            <a:endParaRPr lang="en-US" sz="13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cxnSp>
        <p:nvCxnSpPr>
          <p:cNvPr id="10" name="Connector 10"/>
          <p:cNvCxnSpPr/>
          <p:nvPr/>
        </p:nvCxnSpPr>
        <p:spPr>
          <a:xfrm rot="-14691">
            <a:off x="965214" y="4819650"/>
            <a:ext cx="29718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B45309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1" name="AutoShape 11"/>
          <p:cNvSpPr/>
          <p:nvPr/>
        </p:nvSpPr>
        <p:spPr>
          <a:xfrm>
            <a:off x="965200" y="5080000"/>
            <a:ext cx="29718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统一全域“一张底图”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同步更新各类专项规划与详细规划数据，整合空间信息资源，构建统一的国土空间基础信息平台，实现全域国土空间开发保护的精准化、统一化管控。</a:t>
            </a:r>
            <a:endParaRPr lang="en-US" sz="13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2" name="AutoShape 12"/>
          <p:cNvSpPr/>
          <p:nvPr/>
        </p:nvSpPr>
        <p:spPr>
          <a:xfrm>
            <a:off x="4394200" y="2032000"/>
            <a:ext cx="3378200" cy="4318000"/>
          </a:xfrm>
          <a:prstGeom prst="roundRect">
            <a:avLst>
              <a:gd name="adj" fmla="val 0"/>
            </a:avLst>
          </a:prstGeom>
          <a:solidFill>
            <a:srgbClr val="FFFFFF">
              <a:alpha val="70000"/>
            </a:srgbClr>
          </a:solidFill>
          <a:ln w="12700" cap="flat" cmpd="sng">
            <a:solidFill>
              <a:srgbClr val="B45309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3" name="AutoShape 13"/>
          <p:cNvSpPr/>
          <p:nvPr/>
        </p:nvSpPr>
        <p:spPr>
          <a:xfrm>
            <a:off x="4394200" y="2032000"/>
            <a:ext cx="3378200" cy="76200"/>
          </a:xfrm>
          <a:prstGeom prst="roundRect">
            <a:avLst>
              <a:gd name="adj" fmla="val 0"/>
            </a:avLst>
          </a:prstGeom>
          <a:solidFill>
            <a:srgbClr val="B45309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4" name="AutoShape 14"/>
          <p:cNvSpPr/>
          <p:nvPr/>
        </p:nvSpPr>
        <p:spPr>
          <a:xfrm>
            <a:off x="4597400" y="2349500"/>
            <a:ext cx="2971800" cy="457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B4530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02. 严格实施监管</a:t>
            </a:r>
            <a:endParaRPr lang="en-US" sz="1100"/>
          </a:p>
        </p:txBody>
      </p:sp>
      <p:cxnSp>
        <p:nvCxnSpPr>
          <p:cNvPr id="15" name="Connector 15"/>
          <p:cNvCxnSpPr/>
          <p:nvPr/>
        </p:nvCxnSpPr>
        <p:spPr>
          <a:xfrm rot="-14691">
            <a:off x="4597414" y="3041650"/>
            <a:ext cx="29718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B45309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6" name="AutoShape 16"/>
          <p:cNvSpPr/>
          <p:nvPr/>
        </p:nvSpPr>
        <p:spPr>
          <a:xfrm>
            <a:off x="4597400" y="3302000"/>
            <a:ext cx="29718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科技赋能动态监测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综合运用卫星遥感、无人机航拍、地面实时巡查等多维技术手段，建立全天候、全覆盖的规划实施监测网络，及时发现、预警和处置各类违规行为。</a:t>
            </a:r>
            <a:endParaRPr lang="en-US" sz="13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cxnSp>
        <p:nvCxnSpPr>
          <p:cNvPr id="17" name="Connector 17"/>
          <p:cNvCxnSpPr/>
          <p:nvPr/>
        </p:nvCxnSpPr>
        <p:spPr>
          <a:xfrm rot="-14691">
            <a:off x="4597414" y="4819650"/>
            <a:ext cx="29718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B45309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8" name="AutoShape 18"/>
          <p:cNvSpPr/>
          <p:nvPr/>
        </p:nvSpPr>
        <p:spPr>
          <a:xfrm>
            <a:off x="4597400" y="5080000"/>
            <a:ext cx="29718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绩效闭环考核管控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将规划执行情况纳入部门和乡镇绩效考核核心指标，建立“监测—反馈—整改—问责”的闭环管理机制，依法依规严肃查处各类规划实施中的违法违规问题。</a:t>
            </a:r>
            <a:endParaRPr lang="en-US" sz="13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9" name="AutoShape 19"/>
          <p:cNvSpPr/>
          <p:nvPr/>
        </p:nvSpPr>
        <p:spPr>
          <a:xfrm>
            <a:off x="8026400" y="2032000"/>
            <a:ext cx="3378200" cy="4318000"/>
          </a:xfrm>
          <a:prstGeom prst="roundRect">
            <a:avLst>
              <a:gd name="adj" fmla="val 0"/>
            </a:avLst>
          </a:prstGeom>
          <a:solidFill>
            <a:srgbClr val="FFFFFF">
              <a:alpha val="70000"/>
            </a:srgbClr>
          </a:solidFill>
          <a:ln w="12700" cap="flat" cmpd="sng">
            <a:solidFill>
              <a:srgbClr val="B45309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0" name="AutoShape 20"/>
          <p:cNvSpPr/>
          <p:nvPr/>
        </p:nvSpPr>
        <p:spPr>
          <a:xfrm>
            <a:off x="8026400" y="2032000"/>
            <a:ext cx="3378200" cy="76200"/>
          </a:xfrm>
          <a:prstGeom prst="roundRect">
            <a:avLst>
              <a:gd name="adj" fmla="val 0"/>
            </a:avLst>
          </a:prstGeom>
          <a:solidFill>
            <a:srgbClr val="B45309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1" name="AutoShape 21"/>
          <p:cNvSpPr/>
          <p:nvPr/>
        </p:nvSpPr>
        <p:spPr>
          <a:xfrm>
            <a:off x="8229600" y="2349500"/>
            <a:ext cx="2971800" cy="457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B4530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03. 全生命周期管理</a:t>
            </a:r>
            <a:endParaRPr lang="en-US" sz="1100"/>
          </a:p>
        </p:txBody>
      </p:sp>
      <p:cxnSp>
        <p:nvCxnSpPr>
          <p:cNvPr id="22" name="Connector 22"/>
          <p:cNvCxnSpPr/>
          <p:nvPr/>
        </p:nvCxnSpPr>
        <p:spPr>
          <a:xfrm rot="-14691">
            <a:off x="8229614" y="3041650"/>
            <a:ext cx="29718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B45309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23" name="AutoShape 23"/>
          <p:cNvSpPr/>
          <p:nvPr/>
        </p:nvSpPr>
        <p:spPr>
          <a:xfrm>
            <a:off x="8229600" y="3302000"/>
            <a:ext cx="29718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落实体检评估制度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严格执行国土空间规划“一年一体检、五年一评估”制度，系统评估规划实施成效与存在问题，及时校准规划偏差，保障规划目标与发展实际相适应。</a:t>
            </a:r>
            <a:endParaRPr lang="en-US" sz="13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cxnSp>
        <p:nvCxnSpPr>
          <p:cNvPr id="24" name="Connector 24"/>
          <p:cNvCxnSpPr/>
          <p:nvPr/>
        </p:nvCxnSpPr>
        <p:spPr>
          <a:xfrm rot="-14691">
            <a:off x="8229614" y="4819650"/>
            <a:ext cx="29718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B45309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25" name="AutoShape 25"/>
          <p:cNvSpPr/>
          <p:nvPr/>
        </p:nvSpPr>
        <p:spPr>
          <a:xfrm>
            <a:off x="8229600" y="5080000"/>
            <a:ext cx="29718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构建长效运维机制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常态化更新规划数据库，规范规划维护审批流程，配齐配强专业技术与管理人才队伍，为规划全生命周期管理提供持续、稳定的技术支撑和组织保障。</a:t>
            </a:r>
            <a:endParaRPr lang="en-US" sz="13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7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展望2035：一个更加美好的灵秀尖扎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333500"/>
            <a:ext cx="10668000" cy="25400"/>
          </a:xfrm>
          <a:prstGeom prst="roundRect">
            <a:avLst>
              <a:gd name="adj" fmla="val 0"/>
            </a:avLst>
          </a:prstGeom>
          <a:solidFill>
            <a:srgbClr val="B45309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 l="2906" r="2906"/>
          <a:stretch>
            <a:fillRect/>
          </a:stretch>
        </p:blipFill>
        <p:spPr>
          <a:xfrm>
            <a:off x="762000" y="1905000"/>
            <a:ext cx="4318000" cy="3048000"/>
          </a:xfrm>
          <a:prstGeom prst="rect">
            <a:avLst/>
          </a:prstGeom>
          <a:noFill/>
          <a:ln w="12700" cap="flat" cmpd="sng">
            <a:solidFill>
              <a:srgbClr val="B45309">
                <a:alpha val="30000"/>
              </a:srgbClr>
            </a:solidFill>
            <a:prstDash val="solid"/>
            <a:round/>
          </a:ln>
        </p:spPr>
      </p:pic>
      <p:sp>
        <p:nvSpPr>
          <p:cNvPr id="6" name="AutoShape 6"/>
          <p:cNvSpPr/>
          <p:nvPr/>
        </p:nvSpPr>
        <p:spPr>
          <a:xfrm>
            <a:off x="762000" y="5207000"/>
            <a:ext cx="431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通过本次规划维护，我们将依托坎布拉国家地质公园的生态基底，统筹全域发展，共同绘就一幅生态优美、生活幸福、产业兴旺、文化璀璨的壮丽画卷。</a:t>
            </a:r>
            <a:endParaRPr lang="en-US" sz="1100"/>
          </a:p>
        </p:txBody>
      </p:sp>
      <p:cxnSp>
        <p:nvCxnSpPr>
          <p:cNvPr id="7" name="Connector 7"/>
          <p:cNvCxnSpPr/>
          <p:nvPr/>
        </p:nvCxnSpPr>
        <p:spPr>
          <a:xfrm rot="5388540">
            <a:off x="3810000" y="3803661"/>
            <a:ext cx="3810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B45309">
                <a:alpha val="3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8" name="AutoShape 8"/>
          <p:cNvSpPr/>
          <p:nvPr/>
        </p:nvSpPr>
        <p:spPr>
          <a:xfrm>
            <a:off x="5969000" y="1905000"/>
            <a:ext cx="2857500" cy="1714500"/>
          </a:xfrm>
          <a:prstGeom prst="roundRect">
            <a:avLst>
              <a:gd name="adj" fmla="val 0"/>
            </a:avLst>
          </a:prstGeom>
          <a:solidFill>
            <a:srgbClr val="B45309">
              <a:alpha val="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9" name="AutoShape 9"/>
          <p:cNvSpPr/>
          <p:nvPr/>
        </p:nvSpPr>
        <p:spPr>
          <a:xfrm>
            <a:off x="5969000" y="1905000"/>
            <a:ext cx="50800" cy="1714500"/>
          </a:xfrm>
          <a:prstGeom prst="roundRect">
            <a:avLst>
              <a:gd name="adj" fmla="val 0"/>
            </a:avLst>
          </a:prstGeom>
          <a:solidFill>
            <a:srgbClr val="B45309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0" name="AutoShape 10"/>
          <p:cNvSpPr/>
          <p:nvPr/>
        </p:nvSpPr>
        <p:spPr>
          <a:xfrm>
            <a:off x="6121400" y="2032000"/>
            <a:ext cx="2603500" cy="1460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B4530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 生态更优美</a:t>
            </a:r>
            <a:endParaRPr lang="en-US" sz="1100"/>
          </a:p>
          <a:p>
            <a:pPr marL="0" indent="0" algn="l">
              <a:lnSpc>
                <a:spcPct val="117000"/>
              </a:lnSpc>
            </a:pPr>
            <a:r>
              <a:rPr lang="en-US" sz="12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黄河安澜，青山常在，碧水长流。坎布拉丹霞与森林交相辉映，全域生态系统健康稳定，筑牢青藏高原生态安全屏障的重要支点。</a:t>
            </a:r>
            <a:endParaRPr lang="en-US" sz="1200" b="0" i="0" u="none" strike="noStrike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1" name="AutoShape 11"/>
          <p:cNvSpPr/>
          <p:nvPr/>
        </p:nvSpPr>
        <p:spPr>
          <a:xfrm>
            <a:off x="9017000" y="1905000"/>
            <a:ext cx="2857500" cy="1714500"/>
          </a:xfrm>
          <a:prstGeom prst="roundRect">
            <a:avLst>
              <a:gd name="adj" fmla="val 0"/>
            </a:avLst>
          </a:prstGeom>
          <a:solidFill>
            <a:srgbClr val="B45309">
              <a:alpha val="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2" name="AutoShape 12"/>
          <p:cNvSpPr/>
          <p:nvPr/>
        </p:nvSpPr>
        <p:spPr>
          <a:xfrm>
            <a:off x="9017000" y="1905000"/>
            <a:ext cx="50800" cy="1714500"/>
          </a:xfrm>
          <a:prstGeom prst="roundRect">
            <a:avLst>
              <a:gd name="adj" fmla="val 0"/>
            </a:avLst>
          </a:prstGeom>
          <a:solidFill>
            <a:srgbClr val="B45309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3" name="AutoShape 13"/>
          <p:cNvSpPr/>
          <p:nvPr/>
        </p:nvSpPr>
        <p:spPr>
          <a:xfrm>
            <a:off x="9169400" y="2032000"/>
            <a:ext cx="2603500" cy="1460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B4530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 城乡更宜居</a:t>
            </a:r>
            <a:endParaRPr lang="en-US" sz="1100"/>
          </a:p>
          <a:p>
            <a:pPr marL="0" indent="0" algn="l">
              <a:lnSpc>
                <a:spcPct val="117000"/>
              </a:lnSpc>
            </a:pPr>
            <a:r>
              <a:rPr lang="en-US" sz="12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城镇功能完善，乡村风貌独特。公共服务均等化水平显著提高，基础设施互联互通，让各族群众共享高品质的现代化生活环境。</a:t>
            </a:r>
            <a:endParaRPr lang="en-US" sz="1200" b="0" i="0" u="none" strike="noStrike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4" name="AutoShape 14"/>
          <p:cNvSpPr/>
          <p:nvPr/>
        </p:nvSpPr>
        <p:spPr>
          <a:xfrm>
            <a:off x="5969000" y="3937000"/>
            <a:ext cx="2857500" cy="1714500"/>
          </a:xfrm>
          <a:prstGeom prst="roundRect">
            <a:avLst>
              <a:gd name="adj" fmla="val 0"/>
            </a:avLst>
          </a:prstGeom>
          <a:solidFill>
            <a:srgbClr val="B45309">
              <a:alpha val="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5" name="AutoShape 15"/>
          <p:cNvSpPr/>
          <p:nvPr/>
        </p:nvSpPr>
        <p:spPr>
          <a:xfrm>
            <a:off x="5969000" y="3937000"/>
            <a:ext cx="50800" cy="1714500"/>
          </a:xfrm>
          <a:prstGeom prst="roundRect">
            <a:avLst>
              <a:gd name="adj" fmla="val 0"/>
            </a:avLst>
          </a:prstGeom>
          <a:solidFill>
            <a:srgbClr val="B45309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6" name="AutoShape 16"/>
          <p:cNvSpPr/>
          <p:nvPr/>
        </p:nvSpPr>
        <p:spPr>
          <a:xfrm>
            <a:off x="6121400" y="4064000"/>
            <a:ext cx="2603500" cy="1460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B4530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03 发展更高效</a:t>
            </a:r>
            <a:endParaRPr lang="en-US" sz="1100"/>
          </a:p>
          <a:p>
            <a:pPr marL="0" indent="0" algn="l">
              <a:lnSpc>
                <a:spcPct val="117000"/>
              </a:lnSpc>
            </a:pPr>
            <a:r>
              <a:rPr lang="en-US" sz="12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土地利用集约节约，产业结构绿色高端。推动经济社会发展与资源环境承载能力深度匹配，实现高质量发展与可持续发展的有机统一。</a:t>
            </a:r>
            <a:endParaRPr lang="en-US" sz="1200" b="0" i="0" u="none" strike="noStrike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7" name="AutoShape 17"/>
          <p:cNvSpPr/>
          <p:nvPr/>
        </p:nvSpPr>
        <p:spPr>
          <a:xfrm>
            <a:off x="9017000" y="3937000"/>
            <a:ext cx="2857500" cy="1714500"/>
          </a:xfrm>
          <a:prstGeom prst="roundRect">
            <a:avLst>
              <a:gd name="adj" fmla="val 0"/>
            </a:avLst>
          </a:prstGeom>
          <a:solidFill>
            <a:srgbClr val="B45309">
              <a:alpha val="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8" name="AutoShape 18"/>
          <p:cNvSpPr/>
          <p:nvPr/>
        </p:nvSpPr>
        <p:spPr>
          <a:xfrm>
            <a:off x="9017000" y="3937000"/>
            <a:ext cx="50800" cy="1714500"/>
          </a:xfrm>
          <a:prstGeom prst="roundRect">
            <a:avLst>
              <a:gd name="adj" fmla="val 0"/>
            </a:avLst>
          </a:prstGeom>
          <a:solidFill>
            <a:srgbClr val="B45309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9" name="AutoShape 19"/>
          <p:cNvSpPr/>
          <p:nvPr/>
        </p:nvSpPr>
        <p:spPr>
          <a:xfrm>
            <a:off x="9169400" y="4064000"/>
            <a:ext cx="2603500" cy="1460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800" b="1" i="0" u="none" strike="noStrike">
                <a:solidFill>
                  <a:srgbClr val="B4530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04 文化更繁荣</a:t>
            </a:r>
            <a:endParaRPr lang="en-US" sz="1100"/>
          </a:p>
          <a:p>
            <a:pPr marL="0" indent="0" algn="l">
              <a:lnSpc>
                <a:spcPct val="117000"/>
              </a:lnSpc>
            </a:pPr>
            <a:r>
              <a:rPr lang="en-US" sz="12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“五彩神箭”文化发扬光大，文旅融合深度发展。挖掘和传承民族优秀文化，充分彰显尖扎独特的人文魅力和精神内涵。</a:t>
            </a:r>
            <a:endParaRPr lang="en-US" sz="1200" b="0" i="0" u="none" strike="noStrike">
              <a:solidFill>
                <a:srgbClr val="37415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0" name="AutoShape 20"/>
          <p:cNvSpPr/>
          <p:nvPr/>
        </p:nvSpPr>
        <p:spPr>
          <a:xfrm>
            <a:off x="762000" y="6096000"/>
            <a:ext cx="10985500" cy="508000"/>
          </a:xfrm>
          <a:prstGeom prst="roundRect">
            <a:avLst>
              <a:gd name="adj" fmla="val 0"/>
            </a:avLst>
          </a:prstGeom>
          <a:solidFill>
            <a:srgbClr val="B45309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1" name="AutoShape 21"/>
          <p:cNvSpPr/>
          <p:nvPr/>
        </p:nvSpPr>
        <p:spPr>
          <a:xfrm>
            <a:off x="889000" y="6197600"/>
            <a:ext cx="107315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B4530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让我们共同努力，凝聚各方力量，将宏伟的规划蓝图一步步变为可感可及的美好现实！</a:t>
            </a:r>
            <a:endParaRPr lang="en-US" sz="11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7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公开征求意见，凝聚社会共识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524000"/>
            <a:ext cx="106680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5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为确保规划的科学性和民主性，充分保障公众的知情权、参与权和监督权，现对《尖扎县国土空间总体规划2026年度动态维护方案》进行社会公示，广泛听取社会各界意见和建议，集思广益，进一步完善规划内容。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762000" y="2667000"/>
            <a:ext cx="10668000" cy="12700"/>
          </a:xfrm>
          <a:prstGeom prst="roundRect">
            <a:avLst>
              <a:gd name="adj" fmla="val 0"/>
            </a:avLst>
          </a:prstGeom>
          <a:solidFill>
            <a:srgbClr val="B45309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6" name="AutoShape 6"/>
          <p:cNvSpPr/>
          <p:nvPr/>
        </p:nvSpPr>
        <p:spPr>
          <a:xfrm>
            <a:off x="762000" y="3048000"/>
            <a:ext cx="5270500" cy="1587500"/>
          </a:xfrm>
          <a:prstGeom prst="roundRect">
            <a:avLst>
              <a:gd name="adj" fmla="val 0"/>
            </a:avLst>
          </a:prstGeom>
          <a:solidFill>
            <a:srgbClr val="B45309">
              <a:alpha val="6000"/>
            </a:srgbClr>
          </a:solidFill>
          <a:ln w="12700" cap="flat" cmpd="sng">
            <a:solidFill>
              <a:srgbClr val="B45309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7" name="AutoShape 7"/>
          <p:cNvSpPr/>
          <p:nvPr/>
        </p:nvSpPr>
        <p:spPr>
          <a:xfrm>
            <a:off x="762000" y="3048000"/>
            <a:ext cx="76200" cy="1587500"/>
          </a:xfrm>
          <a:prstGeom prst="roundRect">
            <a:avLst>
              <a:gd name="adj" fmla="val 0"/>
            </a:avLst>
          </a:prstGeom>
          <a:solidFill>
            <a:srgbClr val="B45309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8" name="AutoShape 8"/>
          <p:cNvSpPr/>
          <p:nvPr/>
        </p:nvSpPr>
        <p:spPr>
          <a:xfrm>
            <a:off x="1016000" y="3175000"/>
            <a:ext cx="4762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B4530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 / 公示内容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1016000" y="3683000"/>
            <a:ext cx="47625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《尖扎县国土空间总体规划2026年度动态维护方案》（公示版），包含规划范围、目标定位、空间布局及相关管控要求等核心内容。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6159500" y="3048000"/>
            <a:ext cx="5270500" cy="1587500"/>
          </a:xfrm>
          <a:prstGeom prst="roundRect">
            <a:avLst>
              <a:gd name="adj" fmla="val 0"/>
            </a:avLst>
          </a:prstGeom>
          <a:solidFill>
            <a:srgbClr val="B45309">
              <a:alpha val="6000"/>
            </a:srgbClr>
          </a:solidFill>
          <a:ln w="12700" cap="flat" cmpd="sng">
            <a:solidFill>
              <a:srgbClr val="B45309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1" name="AutoShape 11"/>
          <p:cNvSpPr/>
          <p:nvPr/>
        </p:nvSpPr>
        <p:spPr>
          <a:xfrm>
            <a:off x="6159500" y="3048000"/>
            <a:ext cx="76200" cy="1587500"/>
          </a:xfrm>
          <a:prstGeom prst="roundRect">
            <a:avLst>
              <a:gd name="adj" fmla="val 0"/>
            </a:avLst>
          </a:prstGeom>
          <a:solidFill>
            <a:srgbClr val="B45309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2" name="AutoShape 12"/>
          <p:cNvSpPr/>
          <p:nvPr/>
        </p:nvSpPr>
        <p:spPr>
          <a:xfrm>
            <a:off x="6413500" y="3175000"/>
            <a:ext cx="4762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B4530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 / 公示期限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6413500" y="3683000"/>
            <a:ext cx="47625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公示期限为</a:t>
            </a:r>
            <a:r>
              <a:rPr lang="en-US" sz="1400" b="1" i="0" u="none" strike="noStrike">
                <a:solidFill>
                  <a:srgbClr val="B4530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自发布之日起7个工作日</a:t>
            </a:r>
            <a:r>
              <a:rPr lang="en-US" sz="14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。公示期间，社会各界可通过电话、邮件、邮寄等方式反馈意见，逾期不予受理。</a:t>
            </a:r>
            <a:endParaRPr lang="en-US" sz="1100"/>
          </a:p>
        </p:txBody>
      </p:sp>
      <p:cxnSp>
        <p:nvCxnSpPr>
          <p:cNvPr id="14" name="Connector 14"/>
          <p:cNvCxnSpPr/>
          <p:nvPr/>
        </p:nvCxnSpPr>
        <p:spPr>
          <a:xfrm rot="-4092">
            <a:off x="762004" y="4946650"/>
            <a:ext cx="10668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1F2937">
                <a:alpha val="15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5" name="AutoShape 15"/>
          <p:cNvSpPr/>
          <p:nvPr>
            <p:custDataLst>
              <p:tags r:id="rId2"/>
            </p:custDataLst>
          </p:nvPr>
        </p:nvSpPr>
        <p:spPr>
          <a:xfrm>
            <a:off x="762000" y="5207000"/>
            <a:ext cx="2540000" cy="11430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6" name="Picture 1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89000" y="5334000"/>
            <a:ext cx="279400" cy="279400"/>
          </a:xfrm>
          <a:prstGeom prst="rect">
            <a:avLst/>
          </a:prstGeom>
        </p:spPr>
      </p:pic>
      <p:sp>
        <p:nvSpPr>
          <p:cNvPr id="17" name="AutoShape 17"/>
          <p:cNvSpPr/>
          <p:nvPr>
            <p:custDataLst>
              <p:tags r:id="rId6"/>
            </p:custDataLst>
          </p:nvPr>
        </p:nvSpPr>
        <p:spPr>
          <a:xfrm>
            <a:off x="1270000" y="5308600"/>
            <a:ext cx="1905000" cy="317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办公地址</a:t>
            </a:r>
            <a:endParaRPr lang="en-US" sz="1100"/>
          </a:p>
        </p:txBody>
      </p:sp>
      <p:sp>
        <p:nvSpPr>
          <p:cNvPr id="18" name="AutoShape 18"/>
          <p:cNvSpPr/>
          <p:nvPr>
            <p:custDataLst>
              <p:tags r:id="rId7"/>
            </p:custDataLst>
          </p:nvPr>
        </p:nvSpPr>
        <p:spPr>
          <a:xfrm>
            <a:off x="889000" y="5778500"/>
            <a:ext cx="2286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尖扎县自然资源局</a:t>
            </a:r>
            <a:endParaRPr lang="en-US" sz="1100"/>
          </a:p>
        </p:txBody>
      </p:sp>
      <p:cxnSp>
        <p:nvCxnSpPr>
          <p:cNvPr id="19" name="Connector 19"/>
          <p:cNvCxnSpPr/>
          <p:nvPr>
            <p:custDataLst>
              <p:tags r:id="rId8"/>
            </p:custDataLst>
          </p:nvPr>
        </p:nvCxnSpPr>
        <p:spPr>
          <a:xfrm rot="5350892">
            <a:off x="2984500" y="5772195"/>
            <a:ext cx="889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B45309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0" name="AutoShape 20"/>
          <p:cNvSpPr/>
          <p:nvPr>
            <p:custDataLst>
              <p:tags r:id="rId9"/>
            </p:custDataLst>
          </p:nvPr>
        </p:nvSpPr>
        <p:spPr>
          <a:xfrm>
            <a:off x="3492500" y="5207000"/>
            <a:ext cx="2540000" cy="11430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1" name="Picture 21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619500" y="5334000"/>
            <a:ext cx="279400" cy="279400"/>
          </a:xfrm>
          <a:prstGeom prst="rect">
            <a:avLst/>
          </a:prstGeom>
        </p:spPr>
      </p:pic>
      <p:sp>
        <p:nvSpPr>
          <p:cNvPr id="22" name="AutoShape 22"/>
          <p:cNvSpPr/>
          <p:nvPr>
            <p:custDataLst>
              <p:tags r:id="rId13"/>
            </p:custDataLst>
          </p:nvPr>
        </p:nvSpPr>
        <p:spPr>
          <a:xfrm>
            <a:off x="4000500" y="5308600"/>
            <a:ext cx="1905000" cy="317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联系电话</a:t>
            </a:r>
            <a:endParaRPr lang="en-US" sz="1100"/>
          </a:p>
        </p:txBody>
      </p:sp>
      <p:sp>
        <p:nvSpPr>
          <p:cNvPr id="23" name="AutoShape 23"/>
          <p:cNvSpPr/>
          <p:nvPr>
            <p:custDataLst>
              <p:tags r:id="rId14"/>
            </p:custDataLst>
          </p:nvPr>
        </p:nvSpPr>
        <p:spPr>
          <a:xfrm>
            <a:off x="3619500" y="5778500"/>
            <a:ext cx="2286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0973-8734492（工作日 9:00-17:00）</a:t>
            </a:r>
            <a:endParaRPr lang="en-US" sz="1100"/>
          </a:p>
        </p:txBody>
      </p:sp>
      <p:cxnSp>
        <p:nvCxnSpPr>
          <p:cNvPr id="24" name="Connector 24"/>
          <p:cNvCxnSpPr/>
          <p:nvPr>
            <p:custDataLst>
              <p:tags r:id="rId15"/>
            </p:custDataLst>
          </p:nvPr>
        </p:nvCxnSpPr>
        <p:spPr>
          <a:xfrm rot="5350892">
            <a:off x="5715000" y="5772195"/>
            <a:ext cx="889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B45309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5" name="AutoShape 25"/>
          <p:cNvSpPr/>
          <p:nvPr>
            <p:custDataLst>
              <p:tags r:id="rId16"/>
            </p:custDataLst>
          </p:nvPr>
        </p:nvSpPr>
        <p:spPr>
          <a:xfrm>
            <a:off x="6223000" y="5207000"/>
            <a:ext cx="2540000" cy="11430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6" name="Picture 26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350000" y="5334000"/>
            <a:ext cx="279400" cy="279400"/>
          </a:xfrm>
          <a:prstGeom prst="rect">
            <a:avLst/>
          </a:prstGeom>
        </p:spPr>
      </p:pic>
      <p:sp>
        <p:nvSpPr>
          <p:cNvPr id="27" name="AutoShape 27"/>
          <p:cNvSpPr/>
          <p:nvPr>
            <p:custDataLst>
              <p:tags r:id="rId20"/>
            </p:custDataLst>
          </p:nvPr>
        </p:nvSpPr>
        <p:spPr>
          <a:xfrm>
            <a:off x="6731000" y="5308600"/>
            <a:ext cx="1905000" cy="317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电子邮箱</a:t>
            </a:r>
            <a:endParaRPr lang="en-US" sz="1100"/>
          </a:p>
        </p:txBody>
      </p:sp>
      <p:sp>
        <p:nvSpPr>
          <p:cNvPr id="28" name="AutoShape 28"/>
          <p:cNvSpPr/>
          <p:nvPr>
            <p:custDataLst>
              <p:tags r:id="rId21"/>
            </p:custDataLst>
          </p:nvPr>
        </p:nvSpPr>
        <p:spPr>
          <a:xfrm>
            <a:off x="6350000" y="5778500"/>
            <a:ext cx="2286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altLang="zh-CN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jzxzrzyhlycyj@163.com</a:t>
            </a:r>
            <a: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（请注明“规划意见”）</a:t>
            </a:r>
            <a:endParaRPr lang="en-US" sz="1100"/>
          </a:p>
        </p:txBody>
      </p:sp>
      <p:cxnSp>
        <p:nvCxnSpPr>
          <p:cNvPr id="29" name="Connector 29"/>
          <p:cNvCxnSpPr/>
          <p:nvPr>
            <p:custDataLst>
              <p:tags r:id="rId22"/>
            </p:custDataLst>
          </p:nvPr>
        </p:nvCxnSpPr>
        <p:spPr>
          <a:xfrm rot="5350892">
            <a:off x="8445500" y="5772195"/>
            <a:ext cx="889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B45309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0" name="AutoShape 30"/>
          <p:cNvSpPr/>
          <p:nvPr>
            <p:custDataLst>
              <p:tags r:id="rId23"/>
            </p:custDataLst>
          </p:nvPr>
        </p:nvSpPr>
        <p:spPr>
          <a:xfrm>
            <a:off x="8953500" y="5207000"/>
            <a:ext cx="2540000" cy="11430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31" name="Picture 31"/>
          <p:cNvPicPr>
            <a:picLocks noChangeAspect="1"/>
          </p:cNvPicPr>
          <p:nvPr>
            <p:custDataLst>
              <p:tags r:id="rId24"/>
            </p:custDataLst>
          </p:nvPr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9080500" y="5334000"/>
            <a:ext cx="279400" cy="279400"/>
          </a:xfrm>
          <a:prstGeom prst="rect">
            <a:avLst/>
          </a:prstGeom>
        </p:spPr>
      </p:pic>
      <p:sp>
        <p:nvSpPr>
          <p:cNvPr id="32" name="AutoShape 32"/>
          <p:cNvSpPr/>
          <p:nvPr>
            <p:custDataLst>
              <p:tags r:id="rId27"/>
            </p:custDataLst>
          </p:nvPr>
        </p:nvSpPr>
        <p:spPr>
          <a:xfrm>
            <a:off x="9461500" y="5308600"/>
            <a:ext cx="1905000" cy="317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邮寄地址</a:t>
            </a:r>
            <a:endParaRPr lang="en-US" sz="1100"/>
          </a:p>
        </p:txBody>
      </p:sp>
      <p:sp>
        <p:nvSpPr>
          <p:cNvPr id="33" name="AutoShape 33"/>
          <p:cNvSpPr/>
          <p:nvPr>
            <p:custDataLst>
              <p:tags r:id="rId28"/>
            </p:custDataLst>
          </p:nvPr>
        </p:nvSpPr>
        <p:spPr>
          <a:xfrm>
            <a:off x="9080500" y="5778500"/>
            <a:ext cx="23495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青海省黄南州尖扎县马克唐镇</a:t>
            </a:r>
            <a:r>
              <a:rPr lang="zh-CN" alt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商业街</a:t>
            </a:r>
            <a:r>
              <a:rPr lang="en-US" altLang="zh-CN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59</a:t>
            </a:r>
            <a: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号（邮编：811299）</a:t>
            </a:r>
            <a:endParaRPr lang="en-US" sz="11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7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走进灵秀尖扎：一幅自然与人文交融的高原画卷</a:t>
            </a:r>
            <a:endParaRPr lang="en-US" sz="1100"/>
          </a:p>
        </p:txBody>
      </p:sp>
      <p:cxnSp>
        <p:nvCxnSpPr>
          <p:cNvPr id="4" name="Connector 4"/>
          <p:cNvCxnSpPr/>
          <p:nvPr/>
        </p:nvCxnSpPr>
        <p:spPr>
          <a:xfrm rot="-4092">
            <a:off x="762004" y="1327150"/>
            <a:ext cx="10668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B45309">
                <a:alpha val="4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 l="19668" r="19668"/>
          <a:stretch>
            <a:fillRect/>
          </a:stretch>
        </p:blipFill>
        <p:spPr>
          <a:xfrm>
            <a:off x="762000" y="1778000"/>
            <a:ext cx="2476500" cy="2032000"/>
          </a:xfrm>
          <a:prstGeom prst="rect">
            <a:avLst/>
          </a:prstGeom>
          <a:noFill/>
          <a:ln w="12700" cap="flat" cmpd="sng">
            <a:solidFill>
              <a:srgbClr val="B45309">
                <a:alpha val="30000"/>
              </a:srgbClr>
            </a:solidFill>
            <a:prstDash val="solid"/>
            <a:round/>
          </a:ln>
        </p:spPr>
      </p:pic>
      <p:sp>
        <p:nvSpPr>
          <p:cNvPr id="6" name="AutoShape 6"/>
          <p:cNvSpPr/>
          <p:nvPr/>
        </p:nvSpPr>
        <p:spPr>
          <a:xfrm>
            <a:off x="762000" y="4064000"/>
            <a:ext cx="2476500" cy="38100"/>
          </a:xfrm>
          <a:prstGeom prst="roundRect">
            <a:avLst>
              <a:gd name="adj" fmla="val 0"/>
            </a:avLst>
          </a:prstGeom>
          <a:solidFill>
            <a:srgbClr val="B45309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7" name="AutoShape 7"/>
          <p:cNvSpPr/>
          <p:nvPr/>
        </p:nvSpPr>
        <p:spPr>
          <a:xfrm>
            <a:off x="762000" y="4254500"/>
            <a:ext cx="24765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B4530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 地理区位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762000" y="4762500"/>
            <a:ext cx="24765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2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位于青海东南部，地处黄土与青藏高原过渡带。黄河蜿蜒96公里穿境而过，孕育出独特的高原温润谷地，形成了得天独厚的地理风貌。</a:t>
            </a:r>
            <a:endParaRPr lang="en-US" sz="1100"/>
          </a:p>
        </p:txBody>
      </p:sp>
      <p:cxnSp>
        <p:nvCxnSpPr>
          <p:cNvPr id="9" name="Connector 9"/>
          <p:cNvCxnSpPr/>
          <p:nvPr/>
        </p:nvCxnSpPr>
        <p:spPr>
          <a:xfrm rot="5388910">
            <a:off x="1460500" y="3867160"/>
            <a:ext cx="3937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9CA3AF">
                <a:alpha val="4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pic>
        <p:nvPicPr>
          <p:cNvPr id="10" name="Picture 10"/>
          <p:cNvPicPr>
            <a:picLocks noChangeAspect="1"/>
          </p:cNvPicPr>
          <p:nvPr/>
        </p:nvPicPr>
        <p:blipFill>
          <a:blip r:embed="rId3"/>
          <a:srcRect l="9390" r="9390"/>
          <a:stretch>
            <a:fillRect/>
          </a:stretch>
        </p:blipFill>
        <p:spPr>
          <a:xfrm>
            <a:off x="3556000" y="1778000"/>
            <a:ext cx="2476500" cy="2032000"/>
          </a:xfrm>
          <a:prstGeom prst="rect">
            <a:avLst/>
          </a:prstGeom>
          <a:noFill/>
          <a:ln w="12700" cap="flat" cmpd="sng">
            <a:solidFill>
              <a:srgbClr val="B45309">
                <a:alpha val="30000"/>
              </a:srgbClr>
            </a:solidFill>
            <a:prstDash val="solid"/>
            <a:round/>
          </a:ln>
        </p:spPr>
      </p:pic>
      <p:sp>
        <p:nvSpPr>
          <p:cNvPr id="11" name="AutoShape 11"/>
          <p:cNvSpPr/>
          <p:nvPr/>
        </p:nvSpPr>
        <p:spPr>
          <a:xfrm>
            <a:off x="3556000" y="4064000"/>
            <a:ext cx="2476500" cy="38100"/>
          </a:xfrm>
          <a:prstGeom prst="roundRect">
            <a:avLst>
              <a:gd name="adj" fmla="val 0"/>
            </a:avLst>
          </a:prstGeom>
          <a:solidFill>
            <a:srgbClr val="B45309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2" name="AutoShape 12"/>
          <p:cNvSpPr/>
          <p:nvPr/>
        </p:nvSpPr>
        <p:spPr>
          <a:xfrm>
            <a:off x="3556000" y="4254500"/>
            <a:ext cx="24765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B4530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 生态名片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3556000" y="4762500"/>
            <a:ext cx="24765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2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坐拥世界级坎布拉地质公园，以“水上丹霞”地貌闻名于世。赤红的砂砾岩与碧绿的黄河水交相辉映，构筑了尖扎最亮丽的生态底色。</a:t>
            </a:r>
            <a:endParaRPr lang="en-US" sz="1100"/>
          </a:p>
        </p:txBody>
      </p:sp>
      <p:cxnSp>
        <p:nvCxnSpPr>
          <p:cNvPr id="14" name="Connector 14"/>
          <p:cNvCxnSpPr/>
          <p:nvPr/>
        </p:nvCxnSpPr>
        <p:spPr>
          <a:xfrm rot="5388910">
            <a:off x="4191000" y="3867160"/>
            <a:ext cx="3937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9CA3AF">
                <a:alpha val="4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pic>
        <p:nvPicPr>
          <p:cNvPr id="15" name="Picture 15"/>
          <p:cNvPicPr>
            <a:picLocks noChangeAspect="1"/>
          </p:cNvPicPr>
          <p:nvPr/>
        </p:nvPicPr>
        <p:blipFill>
          <a:blip r:embed="rId4"/>
          <a:srcRect l="16258" r="16258"/>
          <a:stretch>
            <a:fillRect/>
          </a:stretch>
        </p:blipFill>
        <p:spPr>
          <a:xfrm>
            <a:off x="6286500" y="1778000"/>
            <a:ext cx="2476500" cy="2032000"/>
          </a:xfrm>
          <a:prstGeom prst="rect">
            <a:avLst/>
          </a:prstGeom>
          <a:noFill/>
          <a:ln w="12700" cap="flat" cmpd="sng">
            <a:solidFill>
              <a:srgbClr val="B45309">
                <a:alpha val="30000"/>
              </a:srgbClr>
            </a:solidFill>
            <a:prstDash val="solid"/>
            <a:round/>
          </a:ln>
        </p:spPr>
      </p:pic>
      <p:sp>
        <p:nvSpPr>
          <p:cNvPr id="16" name="AutoShape 16"/>
          <p:cNvSpPr/>
          <p:nvPr/>
        </p:nvSpPr>
        <p:spPr>
          <a:xfrm>
            <a:off x="6286500" y="4064000"/>
            <a:ext cx="2476500" cy="38100"/>
          </a:xfrm>
          <a:prstGeom prst="roundRect">
            <a:avLst>
              <a:gd name="adj" fmla="val 0"/>
            </a:avLst>
          </a:prstGeom>
          <a:solidFill>
            <a:srgbClr val="B45309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7" name="AutoShape 17"/>
          <p:cNvSpPr/>
          <p:nvPr/>
        </p:nvSpPr>
        <p:spPr>
          <a:xfrm>
            <a:off x="6286500" y="4254500"/>
            <a:ext cx="24765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B4530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03 人文瑰宝</a:t>
            </a:r>
            <a:endParaRPr lang="en-US" sz="1100"/>
          </a:p>
        </p:txBody>
      </p:sp>
      <p:sp>
        <p:nvSpPr>
          <p:cNvPr id="18" name="AutoShape 18"/>
          <p:cNvSpPr/>
          <p:nvPr/>
        </p:nvSpPr>
        <p:spPr>
          <a:xfrm>
            <a:off x="6286500" y="4762500"/>
            <a:ext cx="24765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2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被誉为“中国民族射箭之乡”，传承千年的“五彩神箭”文化已入选国家级非遗。这项古老技艺承载着民族精神，是尖扎独特的文化标识。</a:t>
            </a:r>
            <a:endParaRPr lang="en-US" sz="1100"/>
          </a:p>
        </p:txBody>
      </p:sp>
      <p:cxnSp>
        <p:nvCxnSpPr>
          <p:cNvPr id="19" name="Connector 19"/>
          <p:cNvCxnSpPr/>
          <p:nvPr/>
        </p:nvCxnSpPr>
        <p:spPr>
          <a:xfrm rot="5388910">
            <a:off x="6921500" y="3867160"/>
            <a:ext cx="3937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9CA3AF">
                <a:alpha val="4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pic>
        <p:nvPicPr>
          <p:cNvPr id="20" name="Picture 20"/>
          <p:cNvPicPr>
            <a:picLocks noChangeAspect="1"/>
          </p:cNvPicPr>
          <p:nvPr/>
        </p:nvPicPr>
        <p:blipFill>
          <a:blip r:embed="rId5"/>
          <a:srcRect l="9375" r="9375"/>
          <a:stretch>
            <a:fillRect/>
          </a:stretch>
        </p:blipFill>
        <p:spPr>
          <a:xfrm>
            <a:off x="9017000" y="1778000"/>
            <a:ext cx="2476500" cy="2032000"/>
          </a:xfrm>
          <a:prstGeom prst="rect">
            <a:avLst/>
          </a:prstGeom>
          <a:noFill/>
          <a:ln w="12700" cap="flat" cmpd="sng">
            <a:solidFill>
              <a:srgbClr val="B45309">
                <a:alpha val="30000"/>
              </a:srgbClr>
            </a:solidFill>
            <a:prstDash val="solid"/>
            <a:round/>
          </a:ln>
        </p:spPr>
      </p:pic>
      <p:sp>
        <p:nvSpPr>
          <p:cNvPr id="21" name="AutoShape 21"/>
          <p:cNvSpPr/>
          <p:nvPr/>
        </p:nvSpPr>
        <p:spPr>
          <a:xfrm>
            <a:off x="9017000" y="4064000"/>
            <a:ext cx="2476500" cy="38100"/>
          </a:xfrm>
          <a:prstGeom prst="roundRect">
            <a:avLst>
              <a:gd name="adj" fmla="val 0"/>
            </a:avLst>
          </a:prstGeom>
          <a:solidFill>
            <a:srgbClr val="B45309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2" name="AutoShape 22"/>
          <p:cNvSpPr/>
          <p:nvPr/>
        </p:nvSpPr>
        <p:spPr>
          <a:xfrm>
            <a:off x="9017000" y="4254500"/>
            <a:ext cx="24765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B4530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04 产业特色</a:t>
            </a:r>
            <a:endParaRPr lang="en-US" sz="1100"/>
          </a:p>
        </p:txBody>
      </p:sp>
      <p:sp>
        <p:nvSpPr>
          <p:cNvPr id="23" name="AutoShape 23"/>
          <p:cNvSpPr/>
          <p:nvPr/>
        </p:nvSpPr>
        <p:spPr>
          <a:xfrm>
            <a:off x="9017000" y="4762500"/>
            <a:ext cx="24765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2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依托优良生态发展特色产业，成功实现“南果北种”，培育高原有机蜂蜜、冷水鱼养殖等业态，让绿水青山真正转化为金山银山。</a:t>
            </a:r>
            <a:endParaRPr lang="en-US" sz="1100"/>
          </a:p>
        </p:txBody>
      </p:sp>
      <p:sp>
        <p:nvSpPr>
          <p:cNvPr id="24" name="AutoShape 24"/>
          <p:cNvSpPr/>
          <p:nvPr/>
        </p:nvSpPr>
        <p:spPr>
          <a:xfrm>
            <a:off x="762000" y="6096000"/>
            <a:ext cx="10731500" cy="571500"/>
          </a:xfrm>
          <a:prstGeom prst="roundRect">
            <a:avLst>
              <a:gd name="adj" fmla="val 0"/>
            </a:avLst>
          </a:prstGeom>
          <a:solidFill>
            <a:srgbClr val="B45309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5" name="AutoShape 25"/>
          <p:cNvSpPr/>
          <p:nvPr/>
        </p:nvSpPr>
        <p:spPr>
          <a:xfrm>
            <a:off x="762000" y="6096000"/>
            <a:ext cx="50800" cy="571500"/>
          </a:xfrm>
          <a:prstGeom prst="roundRect">
            <a:avLst>
              <a:gd name="adj" fmla="val 0"/>
            </a:avLst>
          </a:prstGeom>
          <a:solidFill>
            <a:srgbClr val="B45309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6" name="AutoShape 26"/>
          <p:cNvSpPr/>
          <p:nvPr/>
        </p:nvSpPr>
        <p:spPr>
          <a:xfrm>
            <a:off x="952500" y="6159500"/>
            <a:ext cx="103505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B4530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城市品牌定位：</a:t>
            </a:r>
            <a:r>
              <a:rPr lang="en-US" sz="14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立足“清清黄河·灵秀尖扎”，推动文体旅深度融合，绘就人与自然和谐共生的高质量发展新图景。</a:t>
            </a:r>
            <a:endParaRPr lang="en-US" sz="11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7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顺应发展大势，守护灵秀尖扎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397000"/>
            <a:ext cx="10668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本次《尖扎县国土空间总体规划（2021-2035年）》2026年度动态维护，是在国家推进新型城镇化和实施“十五五”发展战略的宏观背景下，为解决当前规划实施中遇到的新问题、保障全县重大项目顺利落地而开展的一次重要优化调整，旨在通过科学规划引领，实现尖扎县高质量发展与生态保护的协同共进。</a:t>
            </a:r>
            <a:endParaRPr lang="en-US" sz="1100"/>
          </a:p>
        </p:txBody>
      </p:sp>
      <p:cxnSp>
        <p:nvCxnSpPr>
          <p:cNvPr id="5" name="Connector 5"/>
          <p:cNvCxnSpPr/>
          <p:nvPr/>
        </p:nvCxnSpPr>
        <p:spPr>
          <a:xfrm rot="-4092">
            <a:off x="762004" y="2787650"/>
            <a:ext cx="10668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B45309">
                <a:alpha val="4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" name="AutoShape 6"/>
          <p:cNvSpPr/>
          <p:nvPr/>
        </p:nvSpPr>
        <p:spPr>
          <a:xfrm>
            <a:off x="762000" y="3111500"/>
            <a:ext cx="5207000" cy="1460500"/>
          </a:xfrm>
          <a:prstGeom prst="roundRect">
            <a:avLst>
              <a:gd name="adj" fmla="val 0"/>
            </a:avLst>
          </a:prstGeom>
          <a:solidFill>
            <a:srgbClr val="B45309">
              <a:alpha val="6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7" name="AutoShape 7"/>
          <p:cNvSpPr/>
          <p:nvPr/>
        </p:nvSpPr>
        <p:spPr>
          <a:xfrm>
            <a:off x="762000" y="3111500"/>
            <a:ext cx="50800" cy="1460500"/>
          </a:xfrm>
          <a:prstGeom prst="roundRect">
            <a:avLst>
              <a:gd name="adj" fmla="val 0"/>
            </a:avLst>
          </a:prstGeom>
          <a:solidFill>
            <a:srgbClr val="B45309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8" name="AutoShape 8"/>
          <p:cNvSpPr/>
          <p:nvPr/>
        </p:nvSpPr>
        <p:spPr>
          <a:xfrm>
            <a:off x="952500" y="3238500"/>
            <a:ext cx="4826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B4530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 / 坚守底线，严守刚性管控</a:t>
            </a:r>
            <a:endParaRPr lang="en-US" sz="1100"/>
          </a:p>
        </p:txBody>
      </p:sp>
      <p:cxnSp>
        <p:nvCxnSpPr>
          <p:cNvPr id="9" name="Connector 9"/>
          <p:cNvCxnSpPr/>
          <p:nvPr/>
        </p:nvCxnSpPr>
        <p:spPr>
          <a:xfrm rot="-9046">
            <a:off x="952508" y="3676650"/>
            <a:ext cx="4826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B45309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0" name="AutoShape 10"/>
          <p:cNvSpPr/>
          <p:nvPr/>
        </p:nvSpPr>
        <p:spPr>
          <a:xfrm>
            <a:off x="952500" y="3810000"/>
            <a:ext cx="4826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严格遵守国家关于“三区三线”的刚性管控要求，筑牢耕地</a:t>
            </a:r>
            <a:r>
              <a:rPr lang="zh-CN" alt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和永久基本农田</a:t>
            </a: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保护红线、生态保护红线和城镇开发边界，确保粮食安全、生态安全和发展安全，夯实规划实施的安全底座。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6223000" y="3111500"/>
            <a:ext cx="5207000" cy="1460500"/>
          </a:xfrm>
          <a:prstGeom prst="roundRect">
            <a:avLst>
              <a:gd name="adj" fmla="val 0"/>
            </a:avLst>
          </a:prstGeom>
          <a:solidFill>
            <a:srgbClr val="B45309">
              <a:alpha val="6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2" name="AutoShape 12"/>
          <p:cNvSpPr/>
          <p:nvPr/>
        </p:nvSpPr>
        <p:spPr>
          <a:xfrm>
            <a:off x="6223000" y="3111500"/>
            <a:ext cx="50800" cy="1460500"/>
          </a:xfrm>
          <a:prstGeom prst="roundRect">
            <a:avLst>
              <a:gd name="adj" fmla="val 0"/>
            </a:avLst>
          </a:prstGeom>
          <a:solidFill>
            <a:srgbClr val="B45309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3" name="AutoShape 13"/>
          <p:cNvSpPr/>
          <p:nvPr/>
        </p:nvSpPr>
        <p:spPr>
          <a:xfrm>
            <a:off x="6413500" y="3238500"/>
            <a:ext cx="4826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B4530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 / 问题导向，精准破解难题</a:t>
            </a:r>
            <a:endParaRPr lang="en-US" sz="1100"/>
          </a:p>
        </p:txBody>
      </p:sp>
      <p:cxnSp>
        <p:nvCxnSpPr>
          <p:cNvPr id="14" name="Connector 14"/>
          <p:cNvCxnSpPr/>
          <p:nvPr/>
        </p:nvCxnSpPr>
        <p:spPr>
          <a:xfrm rot="-9046">
            <a:off x="6413508" y="3676650"/>
            <a:ext cx="4826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B45309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5" name="AutoShape 15"/>
          <p:cNvSpPr/>
          <p:nvPr/>
        </p:nvSpPr>
        <p:spPr>
          <a:xfrm>
            <a:off x="6413500" y="3810000"/>
            <a:ext cx="4826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聚焦当前规划实施中遇到的用地指标不足、项目落地受阻等难点堵点问题，深入调研、科学研判，制定针对性解决方案，确保规划能够切实指导和服务于县域发展实践。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762000" y="4889500"/>
            <a:ext cx="5207000" cy="1460500"/>
          </a:xfrm>
          <a:prstGeom prst="roundRect">
            <a:avLst>
              <a:gd name="adj" fmla="val 0"/>
            </a:avLst>
          </a:prstGeom>
          <a:solidFill>
            <a:srgbClr val="B45309">
              <a:alpha val="6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7" name="AutoShape 17"/>
          <p:cNvSpPr/>
          <p:nvPr/>
        </p:nvSpPr>
        <p:spPr>
          <a:xfrm>
            <a:off x="762000" y="4889500"/>
            <a:ext cx="50800" cy="1460500"/>
          </a:xfrm>
          <a:prstGeom prst="roundRect">
            <a:avLst>
              <a:gd name="adj" fmla="val 0"/>
            </a:avLst>
          </a:prstGeom>
          <a:solidFill>
            <a:srgbClr val="B45309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8" name="AutoShape 18"/>
          <p:cNvSpPr/>
          <p:nvPr/>
        </p:nvSpPr>
        <p:spPr>
          <a:xfrm>
            <a:off x="952500" y="5016500"/>
            <a:ext cx="4826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B4530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03 / 统筹协调，平衡保护发展</a:t>
            </a:r>
            <a:endParaRPr lang="en-US" sz="1100"/>
          </a:p>
        </p:txBody>
      </p:sp>
      <p:cxnSp>
        <p:nvCxnSpPr>
          <p:cNvPr id="19" name="Connector 19"/>
          <p:cNvCxnSpPr/>
          <p:nvPr/>
        </p:nvCxnSpPr>
        <p:spPr>
          <a:xfrm rot="-9046">
            <a:off x="952508" y="5454650"/>
            <a:ext cx="4826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B45309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20" name="AutoShape 20"/>
          <p:cNvSpPr/>
          <p:nvPr/>
        </p:nvSpPr>
        <p:spPr>
          <a:xfrm>
            <a:off x="952500" y="5562600"/>
            <a:ext cx="4826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统筹城乡建设布局、产业发展空间与生态环境保护修复，优化生产、生活、生态“三生”空间结构，促进资源要素高效配置，实现发展与保护相互支撑、协同共生。</a:t>
            </a:r>
            <a:endParaRPr lang="en-US" sz="1100"/>
          </a:p>
        </p:txBody>
      </p:sp>
      <p:sp>
        <p:nvSpPr>
          <p:cNvPr id="21" name="AutoShape 21"/>
          <p:cNvSpPr/>
          <p:nvPr/>
        </p:nvSpPr>
        <p:spPr>
          <a:xfrm>
            <a:off x="6223000" y="4889500"/>
            <a:ext cx="5207000" cy="1460500"/>
          </a:xfrm>
          <a:prstGeom prst="roundRect">
            <a:avLst>
              <a:gd name="adj" fmla="val 0"/>
            </a:avLst>
          </a:prstGeom>
          <a:solidFill>
            <a:srgbClr val="B45309">
              <a:alpha val="6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2" name="AutoShape 22"/>
          <p:cNvSpPr/>
          <p:nvPr/>
        </p:nvSpPr>
        <p:spPr>
          <a:xfrm>
            <a:off x="6223000" y="4889500"/>
            <a:ext cx="50800" cy="1460500"/>
          </a:xfrm>
          <a:prstGeom prst="roundRect">
            <a:avLst>
              <a:gd name="adj" fmla="val 0"/>
            </a:avLst>
          </a:prstGeom>
          <a:solidFill>
            <a:srgbClr val="B45309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3" name="AutoShape 23"/>
          <p:cNvSpPr/>
          <p:nvPr/>
        </p:nvSpPr>
        <p:spPr>
          <a:xfrm>
            <a:off x="6413500" y="5016500"/>
            <a:ext cx="4826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B4530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04 / 以人为本，锚定发展愿景</a:t>
            </a:r>
            <a:endParaRPr lang="en-US" sz="1100"/>
          </a:p>
        </p:txBody>
      </p:sp>
      <p:cxnSp>
        <p:nvCxnSpPr>
          <p:cNvPr id="24" name="Connector 24"/>
          <p:cNvCxnSpPr/>
          <p:nvPr/>
        </p:nvCxnSpPr>
        <p:spPr>
          <a:xfrm rot="-9046">
            <a:off x="6413508" y="5454650"/>
            <a:ext cx="4826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B45309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25" name="AutoShape 25"/>
          <p:cNvSpPr/>
          <p:nvPr/>
        </p:nvSpPr>
        <p:spPr>
          <a:xfrm>
            <a:off x="6413500" y="5562600"/>
            <a:ext cx="4826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以提升群众获得感、幸福感、安全感为出发点，打造</a:t>
            </a:r>
            <a:r>
              <a:rPr lang="en-US" sz="1300" b="1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生态宜居、集约高效、安全韧性</a:t>
            </a: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的现代化新尖扎，全面提升国土空间治理能力和服务水平。</a:t>
            </a:r>
            <a:endParaRPr lang="en-US" sz="11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7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依法依规，精准维护</a:t>
            </a:r>
            <a:endParaRPr lang="en-US" sz="1100"/>
          </a:p>
        </p:txBody>
      </p:sp>
      <p:cxnSp>
        <p:nvCxnSpPr>
          <p:cNvPr id="4" name="Connector 4"/>
          <p:cNvCxnSpPr/>
          <p:nvPr/>
        </p:nvCxnSpPr>
        <p:spPr>
          <a:xfrm rot="-4092">
            <a:off x="762004" y="1390650"/>
            <a:ext cx="10668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B45309">
                <a:alpha val="4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" name="AutoShape 5"/>
          <p:cNvSpPr/>
          <p:nvPr/>
        </p:nvSpPr>
        <p:spPr>
          <a:xfrm>
            <a:off x="762000" y="1905000"/>
            <a:ext cx="50800" cy="304800"/>
          </a:xfrm>
          <a:prstGeom prst="roundRect">
            <a:avLst>
              <a:gd name="adj" fmla="val 0"/>
            </a:avLst>
          </a:prstGeom>
          <a:solidFill>
            <a:srgbClr val="B45309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6" name="AutoShape 6"/>
          <p:cNvSpPr/>
          <p:nvPr/>
        </p:nvSpPr>
        <p:spPr>
          <a:xfrm>
            <a:off x="939800" y="1854200"/>
            <a:ext cx="48260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B4530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 / 编制依据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762000" y="2667000"/>
            <a:ext cx="5207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本次动态维护严格遵循国家及地方</a:t>
            </a:r>
            <a:r>
              <a:rPr lang="en-US" sz="1400" b="1" i="0" u="none" strike="noStrike">
                <a:solidFill>
                  <a:srgbClr val="B4530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30余项</a:t>
            </a:r>
            <a:r>
              <a:rPr lang="en-US" sz="14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法律法规、政策文件与技术标准，全面衔接上位规划要求，确保规划调整方案的合法性、科学性与可操作性。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762000" y="3937000"/>
            <a:ext cx="5207000" cy="825500"/>
          </a:xfrm>
          <a:prstGeom prst="roundRect">
            <a:avLst>
              <a:gd name="adj" fmla="val 0"/>
            </a:avLst>
          </a:prstGeom>
          <a:solidFill>
            <a:srgbClr val="B45309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9" name="AutoShape 9"/>
          <p:cNvSpPr/>
          <p:nvPr/>
        </p:nvSpPr>
        <p:spPr>
          <a:xfrm>
            <a:off x="762000" y="3937000"/>
            <a:ext cx="50800" cy="825500"/>
          </a:xfrm>
          <a:prstGeom prst="roundRect">
            <a:avLst>
              <a:gd name="adj" fmla="val 0"/>
            </a:avLst>
          </a:prstGeom>
          <a:solidFill>
            <a:srgbClr val="B45309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0" name="AutoShape 10"/>
          <p:cNvSpPr/>
          <p:nvPr/>
        </p:nvSpPr>
        <p:spPr>
          <a:xfrm>
            <a:off x="939800" y="4013200"/>
            <a:ext cx="48260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5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核心法律基石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严格落实《中华人民共和国土地管理法》《中华人民共和国城乡规划法》等上位法律要求，恪守法定程序与管控底线。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762000" y="5080000"/>
            <a:ext cx="5207000" cy="1143000"/>
          </a:xfrm>
          <a:prstGeom prst="roundRect">
            <a:avLst>
              <a:gd name="adj" fmla="val 0"/>
            </a:avLst>
          </a:prstGeom>
          <a:solidFill>
            <a:srgbClr val="B45309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2" name="AutoShape 12"/>
          <p:cNvSpPr/>
          <p:nvPr/>
        </p:nvSpPr>
        <p:spPr>
          <a:xfrm>
            <a:off x="762000" y="5080000"/>
            <a:ext cx="50800" cy="1143000"/>
          </a:xfrm>
          <a:prstGeom prst="roundRect">
            <a:avLst>
              <a:gd name="adj" fmla="val 0"/>
            </a:avLst>
          </a:prstGeom>
          <a:solidFill>
            <a:srgbClr val="B45309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3" name="AutoShape 13"/>
          <p:cNvSpPr/>
          <p:nvPr/>
        </p:nvSpPr>
        <p:spPr>
          <a:xfrm>
            <a:off x="939800" y="5156200"/>
            <a:ext cx="4826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5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战略与规划衔接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紧扣国家“三区三线”划定成果及管控规则，深度对接青海省及黄南州“十五五”发展规划、国土空间规划编制指南，确保规划与区域发展战略高度协同。</a:t>
            </a:r>
            <a:endParaRPr lang="en-US" sz="1100"/>
          </a:p>
        </p:txBody>
      </p:sp>
      <p:cxnSp>
        <p:nvCxnSpPr>
          <p:cNvPr id="14" name="Connector 14"/>
          <p:cNvCxnSpPr/>
          <p:nvPr/>
        </p:nvCxnSpPr>
        <p:spPr>
          <a:xfrm rot="5389582">
            <a:off x="4254500" y="4121160"/>
            <a:ext cx="4191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6B7280">
                <a:alpha val="3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5" name="AutoShape 15"/>
          <p:cNvSpPr/>
          <p:nvPr/>
        </p:nvSpPr>
        <p:spPr>
          <a:xfrm>
            <a:off x="6604000" y="1905000"/>
            <a:ext cx="50800" cy="304800"/>
          </a:xfrm>
          <a:prstGeom prst="roundRect">
            <a:avLst>
              <a:gd name="adj" fmla="val 0"/>
            </a:avLst>
          </a:prstGeom>
          <a:solidFill>
            <a:srgbClr val="B45309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6" name="AutoShape 16"/>
          <p:cNvSpPr/>
          <p:nvPr/>
        </p:nvSpPr>
        <p:spPr>
          <a:xfrm>
            <a:off x="6781800" y="1854200"/>
            <a:ext cx="48260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B4530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 / 编制范围与重点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6604000" y="2667000"/>
            <a:ext cx="4826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规划范围覆盖尖扎县全域国土空间，核心遵循</a:t>
            </a:r>
            <a:r>
              <a:rPr lang="en-US" sz="1400" b="1" i="0" u="none" strike="noStrike">
                <a:solidFill>
                  <a:srgbClr val="B4530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“总体稳定、局部微调”</a:t>
            </a:r>
            <a:r>
              <a:rPr lang="en-US" sz="14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原则，不改变原总体规划确定的空间结构、保护目标与核心格局，仅对局部不合理布局进行优化完善。</a:t>
            </a:r>
            <a:endParaRPr lang="en-US" sz="1100"/>
          </a:p>
        </p:txBody>
      </p:sp>
      <p:sp>
        <p:nvSpPr>
          <p:cNvPr id="18" name="AutoShape 18"/>
          <p:cNvSpPr/>
          <p:nvPr/>
        </p:nvSpPr>
        <p:spPr>
          <a:xfrm>
            <a:off x="6604000" y="3937000"/>
            <a:ext cx="2349500" cy="10795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12700" cap="flat" cmpd="sng">
            <a:solidFill>
              <a:srgbClr val="B45309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9" name="AutoShape 19"/>
          <p:cNvSpPr/>
          <p:nvPr/>
        </p:nvSpPr>
        <p:spPr>
          <a:xfrm>
            <a:off x="6731000" y="4064000"/>
            <a:ext cx="20955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5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耕地保护优化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优化耕地和永久基本农田布局，确保数量不减少、质量有提升、布局更合理。</a:t>
            </a:r>
            <a:endParaRPr lang="en-US" sz="1100"/>
          </a:p>
        </p:txBody>
      </p:sp>
      <p:sp>
        <p:nvSpPr>
          <p:cNvPr id="20" name="AutoShape 20"/>
          <p:cNvSpPr/>
          <p:nvPr/>
        </p:nvSpPr>
        <p:spPr>
          <a:xfrm>
            <a:off x="9080500" y="3937000"/>
            <a:ext cx="2349500" cy="10795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12700" cap="flat" cmpd="sng">
            <a:solidFill>
              <a:srgbClr val="B45309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1" name="AutoShape 21"/>
          <p:cNvSpPr/>
          <p:nvPr/>
        </p:nvSpPr>
        <p:spPr>
          <a:xfrm>
            <a:off x="9207500" y="4064000"/>
            <a:ext cx="20955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5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开发边界微调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结合发展实际，对城镇开发边界进行局部合理调整，保障城镇建设有序发展。</a:t>
            </a:r>
            <a:endParaRPr lang="en-US" sz="1100"/>
          </a:p>
        </p:txBody>
      </p:sp>
      <p:sp>
        <p:nvSpPr>
          <p:cNvPr id="22" name="AutoShape 22"/>
          <p:cNvSpPr/>
          <p:nvPr/>
        </p:nvSpPr>
        <p:spPr>
          <a:xfrm>
            <a:off x="6604000" y="5143500"/>
            <a:ext cx="2349500" cy="10795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12700" cap="flat" cmpd="sng">
            <a:solidFill>
              <a:srgbClr val="B45309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3" name="AutoShape 23"/>
          <p:cNvSpPr/>
          <p:nvPr/>
        </p:nvSpPr>
        <p:spPr>
          <a:xfrm>
            <a:off x="6731000" y="5270500"/>
            <a:ext cx="20955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5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结构与分区完善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联动优化规划分区，完善中心城区用地结构，保障重点建设项目空间落地。</a:t>
            </a:r>
            <a:endParaRPr lang="en-US" sz="1100"/>
          </a:p>
        </p:txBody>
      </p:sp>
      <p:sp>
        <p:nvSpPr>
          <p:cNvPr id="24" name="AutoShape 24"/>
          <p:cNvSpPr/>
          <p:nvPr/>
        </p:nvSpPr>
        <p:spPr>
          <a:xfrm>
            <a:off x="9080500" y="5143500"/>
            <a:ext cx="2349500" cy="10795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12700" cap="flat" cmpd="sng">
            <a:solidFill>
              <a:srgbClr val="B45309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5" name="AutoShape 25"/>
          <p:cNvSpPr/>
          <p:nvPr/>
        </p:nvSpPr>
        <p:spPr>
          <a:xfrm>
            <a:off x="9207500" y="5270500"/>
            <a:ext cx="20955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5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控制线体系管控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优化城市各类控制线，强化底线约束，提升国土空间治理的精细化水平。</a:t>
            </a:r>
            <a:endParaRPr lang="en-US" sz="11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7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回顾过往，立足当下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270000"/>
            <a:ext cx="10668000" cy="25400"/>
          </a:xfrm>
          <a:prstGeom prst="roundRect">
            <a:avLst>
              <a:gd name="adj" fmla="val 0"/>
            </a:avLst>
          </a:prstGeom>
          <a:solidFill>
            <a:srgbClr val="B45309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762000" y="1778000"/>
            <a:ext cx="76200" cy="304800"/>
          </a:xfrm>
          <a:prstGeom prst="roundRect">
            <a:avLst>
              <a:gd name="adj" fmla="val 0"/>
            </a:avLst>
          </a:prstGeom>
          <a:solidFill>
            <a:srgbClr val="B45309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6" name="AutoShape 6"/>
          <p:cNvSpPr/>
          <p:nvPr/>
        </p:nvSpPr>
        <p:spPr>
          <a:xfrm>
            <a:off x="965200" y="1727200"/>
            <a:ext cx="50800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B4530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 阶段性成效显著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762000" y="2667000"/>
            <a:ext cx="5270500" cy="10795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12700" cap="flat" cmpd="sng">
            <a:solidFill>
              <a:srgbClr val="B45309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2500" y="2857500"/>
            <a:ext cx="406400" cy="406400"/>
          </a:xfrm>
          <a:prstGeom prst="rect">
            <a:avLst/>
          </a:prstGeom>
        </p:spPr>
      </p:pic>
      <p:sp>
        <p:nvSpPr>
          <p:cNvPr id="9" name="AutoShape 9"/>
          <p:cNvSpPr/>
          <p:nvPr/>
        </p:nvSpPr>
        <p:spPr>
          <a:xfrm>
            <a:off x="1524000" y="2794000"/>
            <a:ext cx="43180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6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安全底线稳固：</a:t>
            </a:r>
            <a:r>
              <a:rPr lang="en-US" sz="13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永久基本农田、生态保护红线任务超额完成，粮食安全根基与生态安全屏障得到双重巩固，为区域可持续发展筑牢了基础。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762000" y="3873500"/>
            <a:ext cx="5270500" cy="10795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12700" cap="flat" cmpd="sng">
            <a:solidFill>
              <a:srgbClr val="B45309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52500" y="4064000"/>
            <a:ext cx="406400" cy="406400"/>
          </a:xfrm>
          <a:prstGeom prst="rect">
            <a:avLst/>
          </a:prstGeom>
        </p:spPr>
      </p:pic>
      <p:sp>
        <p:nvSpPr>
          <p:cNvPr id="12" name="AutoShape 12"/>
          <p:cNvSpPr/>
          <p:nvPr/>
        </p:nvSpPr>
        <p:spPr>
          <a:xfrm>
            <a:off x="1524000" y="4000500"/>
            <a:ext cx="43180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6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发展质效提升：</a:t>
            </a:r>
            <a:r>
              <a:rPr lang="en-US" sz="13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土地节约集约利用水平持续提高，城镇化进程稳步推进，产业布局不断优化，实现了发展规模与质量的同步提升。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762000" y="5080000"/>
            <a:ext cx="2501900" cy="13335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12700" cap="flat" cmpd="sng">
            <a:solidFill>
              <a:srgbClr val="B45309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89000" y="5207000"/>
            <a:ext cx="304800" cy="304800"/>
          </a:xfrm>
          <a:prstGeom prst="rect">
            <a:avLst/>
          </a:prstGeom>
        </p:spPr>
      </p:pic>
      <p:sp>
        <p:nvSpPr>
          <p:cNvPr id="15" name="AutoShape 15"/>
          <p:cNvSpPr/>
          <p:nvPr/>
        </p:nvSpPr>
        <p:spPr>
          <a:xfrm>
            <a:off x="1270000" y="5207000"/>
            <a:ext cx="18669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5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生态底色厚实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大气水环境优良，公园绿地增加，生态系统更趋稳定，宜居环境持续改善。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3467100" y="5080000"/>
            <a:ext cx="2565400" cy="13335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12700" cap="flat" cmpd="sng">
            <a:solidFill>
              <a:srgbClr val="B45309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594100" y="5207000"/>
            <a:ext cx="304800" cy="304800"/>
          </a:xfrm>
          <a:prstGeom prst="rect">
            <a:avLst/>
          </a:prstGeom>
        </p:spPr>
      </p:pic>
      <p:sp>
        <p:nvSpPr>
          <p:cNvPr id="18" name="AutoShape 18"/>
          <p:cNvSpPr/>
          <p:nvPr/>
        </p:nvSpPr>
        <p:spPr>
          <a:xfrm>
            <a:off x="3975100" y="5207000"/>
            <a:ext cx="19304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5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民生服务完善</a:t>
            </a:r>
            <a:br>
              <a:rPr lang="en-US" sz="16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教育、医疗、文旅服务覆盖面扩大，城乡公共服务均等化水平提升，居民幸福感增强。</a:t>
            </a:r>
            <a:endParaRPr lang="en-US" sz="1100"/>
          </a:p>
        </p:txBody>
      </p:sp>
      <p:cxnSp>
        <p:nvCxnSpPr>
          <p:cNvPr id="19" name="Connector 19"/>
          <p:cNvCxnSpPr/>
          <p:nvPr/>
        </p:nvCxnSpPr>
        <p:spPr>
          <a:xfrm rot="5389889">
            <a:off x="4127500" y="4184659"/>
            <a:ext cx="4318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B45309">
                <a:alpha val="2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20" name="AutoShape 20"/>
          <p:cNvSpPr/>
          <p:nvPr/>
        </p:nvSpPr>
        <p:spPr>
          <a:xfrm>
            <a:off x="6540500" y="1778000"/>
            <a:ext cx="76200" cy="304800"/>
          </a:xfrm>
          <a:prstGeom prst="roundRect">
            <a:avLst>
              <a:gd name="adj" fmla="val 0"/>
            </a:avLst>
          </a:prstGeom>
          <a:solidFill>
            <a:srgbClr val="B45309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1" name="AutoShape 21"/>
          <p:cNvSpPr/>
          <p:nvPr/>
        </p:nvSpPr>
        <p:spPr>
          <a:xfrm>
            <a:off x="6743700" y="1727200"/>
            <a:ext cx="50800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B4530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 亟待解决的主要问题</a:t>
            </a:r>
            <a:endParaRPr lang="en-US" sz="1100"/>
          </a:p>
        </p:txBody>
      </p:sp>
      <p:sp>
        <p:nvSpPr>
          <p:cNvPr id="22" name="AutoShape 22"/>
          <p:cNvSpPr/>
          <p:nvPr/>
        </p:nvSpPr>
        <p:spPr>
          <a:xfrm>
            <a:off x="6540500" y="2667000"/>
            <a:ext cx="5143500" cy="12065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12700" cap="flat" cmpd="sng">
            <a:solidFill>
              <a:srgbClr val="B45309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3" name="Picture 2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731000" y="2857500"/>
            <a:ext cx="406400" cy="406400"/>
          </a:xfrm>
          <a:prstGeom prst="rect">
            <a:avLst/>
          </a:prstGeom>
        </p:spPr>
      </p:pic>
      <p:sp>
        <p:nvSpPr>
          <p:cNvPr id="24" name="AutoShape 24"/>
          <p:cNvSpPr/>
          <p:nvPr/>
        </p:nvSpPr>
        <p:spPr>
          <a:xfrm>
            <a:off x="7302500" y="2794000"/>
            <a:ext cx="41910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6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空间管控仍存难题：</a:t>
            </a:r>
            <a:r>
              <a:rPr lang="zh-CN" altLang="en-US" sz="13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重要</a:t>
            </a:r>
            <a:r>
              <a:rPr lang="en-US" sz="13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控制线局部存在重叠交叉现象；耕地“非农化”“非粮化”问题尚未根治，建设用地粗放利用的情况依然存在，空间利用效率有待进一步挖掘。</a:t>
            </a:r>
            <a:endParaRPr lang="en-US" sz="1100"/>
          </a:p>
        </p:txBody>
      </p:sp>
      <p:sp>
        <p:nvSpPr>
          <p:cNvPr id="25" name="AutoShape 25"/>
          <p:cNvSpPr/>
          <p:nvPr/>
        </p:nvSpPr>
        <p:spPr>
          <a:xfrm>
            <a:off x="6540500" y="4000500"/>
            <a:ext cx="5143500" cy="12065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12700" cap="flat" cmpd="sng">
            <a:solidFill>
              <a:srgbClr val="B45309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6" name="Picture 2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731000" y="4191000"/>
            <a:ext cx="406400" cy="406400"/>
          </a:xfrm>
          <a:prstGeom prst="rect">
            <a:avLst/>
          </a:prstGeom>
        </p:spPr>
      </p:pic>
      <p:sp>
        <p:nvSpPr>
          <p:cNvPr id="27" name="AutoShape 27"/>
          <p:cNvSpPr/>
          <p:nvPr/>
        </p:nvSpPr>
        <p:spPr>
          <a:xfrm>
            <a:off x="7302500" y="4127500"/>
            <a:ext cx="41910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6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城乡发展存在短板：</a:t>
            </a:r>
            <a:r>
              <a:rPr lang="en-US" sz="13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城乡安全韧性不足，应急、消防、防洪等防灾减灾能力有待加强；养老、体育等公共服务资源在城乡间配置不均，基层服务供给仍有缺口。</a:t>
            </a:r>
            <a:endParaRPr lang="en-US" sz="1100"/>
          </a:p>
        </p:txBody>
      </p:sp>
      <p:sp>
        <p:nvSpPr>
          <p:cNvPr id="28" name="AutoShape 28"/>
          <p:cNvSpPr/>
          <p:nvPr/>
        </p:nvSpPr>
        <p:spPr>
          <a:xfrm>
            <a:off x="6540500" y="5207000"/>
            <a:ext cx="5143500" cy="12065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12700" cap="flat" cmpd="sng">
            <a:solidFill>
              <a:srgbClr val="B45309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9" name="Picture 29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6731000" y="5397500"/>
            <a:ext cx="406400" cy="406400"/>
          </a:xfrm>
          <a:prstGeom prst="rect">
            <a:avLst/>
          </a:prstGeom>
        </p:spPr>
      </p:pic>
      <p:sp>
        <p:nvSpPr>
          <p:cNvPr id="30" name="AutoShape 30"/>
          <p:cNvSpPr/>
          <p:nvPr/>
        </p:nvSpPr>
        <p:spPr>
          <a:xfrm>
            <a:off x="7302500" y="5334000"/>
            <a:ext cx="41910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6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治理能力尚需提升：</a:t>
            </a:r>
            <a:r>
              <a:rPr lang="en-US" sz="13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产业结构偏传统，创新动能不足；水资源利用效率有待提高；规划实施的动态监管和跨部门协同联动机制仍需进一步健全和完善。</a:t>
            </a:r>
            <a:endParaRPr lang="en-US" sz="11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6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“三区三线”优化：筑牢发展与保护的生命线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3970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5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“三区三线”是国土空间规划的核心管控边界，本次维护工作立足发展实际，通过精细化优化边界布局，进一步提升国土空间管控效能，实现保护与发展的协同共进。</a:t>
            </a:r>
            <a:endParaRPr lang="en-US" sz="1100"/>
          </a:p>
        </p:txBody>
      </p:sp>
      <p:cxnSp>
        <p:nvCxnSpPr>
          <p:cNvPr id="5" name="Connector 5"/>
          <p:cNvCxnSpPr/>
          <p:nvPr/>
        </p:nvCxnSpPr>
        <p:spPr>
          <a:xfrm rot="-4092">
            <a:off x="762004" y="2406650"/>
            <a:ext cx="10668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B45309">
                <a:alpha val="3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" name="AutoShape 6"/>
          <p:cNvSpPr/>
          <p:nvPr/>
        </p:nvSpPr>
        <p:spPr>
          <a:xfrm>
            <a:off x="762000" y="2794000"/>
            <a:ext cx="5270500" cy="1651000"/>
          </a:xfrm>
          <a:prstGeom prst="roundRect">
            <a:avLst>
              <a:gd name="adj" fmla="val 0"/>
            </a:avLst>
          </a:prstGeom>
          <a:solidFill>
            <a:srgbClr val="FFFFFF">
              <a:alpha val="70000"/>
            </a:srgbClr>
          </a:solidFill>
          <a:ln w="12700" cap="flat" cmpd="sng">
            <a:solidFill>
              <a:srgbClr val="B45309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7" name="AutoShape 7"/>
          <p:cNvSpPr/>
          <p:nvPr/>
        </p:nvSpPr>
        <p:spPr>
          <a:xfrm>
            <a:off x="762000" y="2794000"/>
            <a:ext cx="76200" cy="1651000"/>
          </a:xfrm>
          <a:prstGeom prst="roundRect">
            <a:avLst>
              <a:gd name="adj" fmla="val 0"/>
            </a:avLst>
          </a:prstGeom>
          <a:solidFill>
            <a:srgbClr val="B45309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8" name="AutoShape 8"/>
          <p:cNvSpPr/>
          <p:nvPr/>
        </p:nvSpPr>
        <p:spPr>
          <a:xfrm>
            <a:off x="1016000" y="2921000"/>
            <a:ext cx="4762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B4530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 耕地和永久基本农田</a:t>
            </a:r>
            <a:endParaRPr lang="en-US" sz="1100"/>
          </a:p>
        </p:txBody>
      </p:sp>
      <p:cxnSp>
        <p:nvCxnSpPr>
          <p:cNvPr id="9" name="Connector 9"/>
          <p:cNvCxnSpPr/>
          <p:nvPr/>
        </p:nvCxnSpPr>
        <p:spPr>
          <a:xfrm rot="-9167">
            <a:off x="1016008" y="3422650"/>
            <a:ext cx="4762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1F2937">
                <a:alpha val="1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0" name="AutoShape 10"/>
          <p:cNvSpPr/>
          <p:nvPr/>
        </p:nvSpPr>
        <p:spPr>
          <a:xfrm>
            <a:off x="1016000" y="3556000"/>
            <a:ext cx="47625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坚持正向优化导向，通过耕地补充和提质改造，稳定耕地保有量，提升耕地质量，切实保障粮食生产根基，确保良田粮用。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6286500" y="2794000"/>
            <a:ext cx="5270500" cy="1651000"/>
          </a:xfrm>
          <a:prstGeom prst="roundRect">
            <a:avLst>
              <a:gd name="adj" fmla="val 0"/>
            </a:avLst>
          </a:prstGeom>
          <a:solidFill>
            <a:srgbClr val="FFFFFF">
              <a:alpha val="70000"/>
            </a:srgbClr>
          </a:solidFill>
          <a:ln w="12700" cap="flat" cmpd="sng">
            <a:solidFill>
              <a:srgbClr val="B45309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2" name="AutoShape 12"/>
          <p:cNvSpPr/>
          <p:nvPr/>
        </p:nvSpPr>
        <p:spPr>
          <a:xfrm>
            <a:off x="6286500" y="2794000"/>
            <a:ext cx="76200" cy="1651000"/>
          </a:xfrm>
          <a:prstGeom prst="roundRect">
            <a:avLst>
              <a:gd name="adj" fmla="val 0"/>
            </a:avLst>
          </a:prstGeom>
          <a:solidFill>
            <a:srgbClr val="B45309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3" name="AutoShape 13"/>
          <p:cNvSpPr/>
          <p:nvPr/>
        </p:nvSpPr>
        <p:spPr>
          <a:xfrm>
            <a:off x="6540500" y="2921000"/>
            <a:ext cx="4762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B4530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 生态保护红线</a:t>
            </a:r>
            <a:endParaRPr lang="en-US" sz="1100"/>
          </a:p>
        </p:txBody>
      </p:sp>
      <p:cxnSp>
        <p:nvCxnSpPr>
          <p:cNvPr id="14" name="Connector 14"/>
          <p:cNvCxnSpPr/>
          <p:nvPr/>
        </p:nvCxnSpPr>
        <p:spPr>
          <a:xfrm rot="-9167">
            <a:off x="6540508" y="3422650"/>
            <a:ext cx="4762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1F2937">
                <a:alpha val="1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5" name="AutoShape 15"/>
          <p:cNvSpPr/>
          <p:nvPr/>
        </p:nvSpPr>
        <p:spPr>
          <a:xfrm>
            <a:off x="6540500" y="3556000"/>
            <a:ext cx="47625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严守生态保护红线不退缩、不动摇，确保生态功能不降低、面积不减少、性质不改变，守护全域生态安全的根基与底线。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762000" y="4699000"/>
            <a:ext cx="5270500" cy="1651000"/>
          </a:xfrm>
          <a:prstGeom prst="roundRect">
            <a:avLst>
              <a:gd name="adj" fmla="val 0"/>
            </a:avLst>
          </a:prstGeom>
          <a:solidFill>
            <a:srgbClr val="FFFFFF">
              <a:alpha val="70000"/>
            </a:srgbClr>
          </a:solidFill>
          <a:ln w="12700" cap="flat" cmpd="sng">
            <a:solidFill>
              <a:srgbClr val="B45309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7" name="AutoShape 17"/>
          <p:cNvSpPr/>
          <p:nvPr/>
        </p:nvSpPr>
        <p:spPr>
          <a:xfrm>
            <a:off x="762000" y="4699000"/>
            <a:ext cx="76200" cy="1651000"/>
          </a:xfrm>
          <a:prstGeom prst="roundRect">
            <a:avLst>
              <a:gd name="adj" fmla="val 0"/>
            </a:avLst>
          </a:prstGeom>
          <a:solidFill>
            <a:srgbClr val="B45309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8" name="AutoShape 18"/>
          <p:cNvSpPr/>
          <p:nvPr/>
        </p:nvSpPr>
        <p:spPr>
          <a:xfrm>
            <a:off x="1016000" y="4826000"/>
            <a:ext cx="4762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B4530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03 城镇开发边界</a:t>
            </a:r>
            <a:endParaRPr lang="en-US" sz="1100"/>
          </a:p>
        </p:txBody>
      </p:sp>
      <p:cxnSp>
        <p:nvCxnSpPr>
          <p:cNvPr id="19" name="Connector 19"/>
          <p:cNvCxnSpPr/>
          <p:nvPr/>
        </p:nvCxnSpPr>
        <p:spPr>
          <a:xfrm rot="-9167">
            <a:off x="1016008" y="5327650"/>
            <a:ext cx="4762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1F2937">
                <a:alpha val="1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20" name="AutoShape 20"/>
          <p:cNvSpPr/>
          <p:nvPr/>
        </p:nvSpPr>
        <p:spPr>
          <a:xfrm>
            <a:off x="1016000" y="5461000"/>
            <a:ext cx="47625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实施城镇开发边界总量严控，优化空间布局结构，推动土地资源集约高效利用，引导城镇发展由外延扩张向内涵提升转变。</a:t>
            </a:r>
            <a:endParaRPr lang="en-US" sz="1100"/>
          </a:p>
        </p:txBody>
      </p:sp>
      <p:sp>
        <p:nvSpPr>
          <p:cNvPr id="21" name="AutoShape 21"/>
          <p:cNvSpPr/>
          <p:nvPr/>
        </p:nvSpPr>
        <p:spPr>
          <a:xfrm>
            <a:off x="6286500" y="4699000"/>
            <a:ext cx="5270500" cy="1651000"/>
          </a:xfrm>
          <a:prstGeom prst="roundRect">
            <a:avLst>
              <a:gd name="adj" fmla="val 0"/>
            </a:avLst>
          </a:prstGeom>
          <a:solidFill>
            <a:srgbClr val="FFFFFF">
              <a:alpha val="70000"/>
            </a:srgbClr>
          </a:solidFill>
          <a:ln w="12700" cap="flat" cmpd="sng">
            <a:solidFill>
              <a:srgbClr val="B45309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2" name="AutoShape 22"/>
          <p:cNvSpPr/>
          <p:nvPr/>
        </p:nvSpPr>
        <p:spPr>
          <a:xfrm>
            <a:off x="6286500" y="4699000"/>
            <a:ext cx="76200" cy="1651000"/>
          </a:xfrm>
          <a:prstGeom prst="roundRect">
            <a:avLst>
              <a:gd name="adj" fmla="val 0"/>
            </a:avLst>
          </a:prstGeom>
          <a:solidFill>
            <a:srgbClr val="B45309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3" name="AutoShape 23"/>
          <p:cNvSpPr/>
          <p:nvPr/>
        </p:nvSpPr>
        <p:spPr>
          <a:xfrm>
            <a:off x="6540500" y="4826000"/>
            <a:ext cx="4762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B4530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04 村庄建设边界</a:t>
            </a:r>
            <a:endParaRPr lang="en-US" sz="1100"/>
          </a:p>
        </p:txBody>
      </p:sp>
      <p:cxnSp>
        <p:nvCxnSpPr>
          <p:cNvPr id="24" name="Connector 24"/>
          <p:cNvCxnSpPr/>
          <p:nvPr/>
        </p:nvCxnSpPr>
        <p:spPr>
          <a:xfrm rot="-9167">
            <a:off x="6540508" y="5327650"/>
            <a:ext cx="4762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1F2937">
                <a:alpha val="1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25" name="AutoShape 25"/>
          <p:cNvSpPr/>
          <p:nvPr/>
        </p:nvSpPr>
        <p:spPr>
          <a:xfrm>
            <a:off x="6540500" y="5461000"/>
            <a:ext cx="47625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开展全域村庄建设边界优化，科学划定集聚提升、城郊融合等不同类型村庄的建设范围，为乡村振兴战略实施提供空间保障。</a:t>
            </a:r>
            <a:endParaRPr lang="en-US" sz="11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7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耕地保护：数量增加、质量提升、布局连片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3970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5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本次调整以“调优补劣”为核心策略，对永久基本农田保护范围进行科学划定与动态优化，成功实现了保护任务的正向优化，使耕地保护体系更趋完善。</a:t>
            </a:r>
            <a:endParaRPr lang="en-US" sz="1100"/>
          </a:p>
        </p:txBody>
      </p:sp>
      <p:cxnSp>
        <p:nvCxnSpPr>
          <p:cNvPr id="5" name="Connector 5"/>
          <p:cNvCxnSpPr/>
          <p:nvPr/>
        </p:nvCxnSpPr>
        <p:spPr>
          <a:xfrm rot="-4092">
            <a:off x="762004" y="2406650"/>
            <a:ext cx="10668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B45309">
                <a:alpha val="3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" name="AutoShape 6"/>
          <p:cNvSpPr/>
          <p:nvPr/>
        </p:nvSpPr>
        <p:spPr>
          <a:xfrm>
            <a:off x="762000" y="2794000"/>
            <a:ext cx="3429000" cy="2349500"/>
          </a:xfrm>
          <a:prstGeom prst="roundRect">
            <a:avLst>
              <a:gd name="adj" fmla="val 0"/>
            </a:avLst>
          </a:prstGeom>
          <a:solidFill>
            <a:srgbClr val="FFFFFF">
              <a:alpha val="85000"/>
            </a:srgbClr>
          </a:solidFill>
          <a:ln w="12700" cap="flat" cmpd="sng">
            <a:solidFill>
              <a:srgbClr val="B45309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7" name="AutoShape 7"/>
          <p:cNvSpPr/>
          <p:nvPr/>
        </p:nvSpPr>
        <p:spPr>
          <a:xfrm>
            <a:off x="762000" y="2794000"/>
            <a:ext cx="3429000" cy="50800"/>
          </a:xfrm>
          <a:prstGeom prst="roundRect">
            <a:avLst>
              <a:gd name="adj" fmla="val 0"/>
            </a:avLst>
          </a:prstGeom>
          <a:solidFill>
            <a:srgbClr val="B45309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2500" y="3022600"/>
            <a:ext cx="304800" cy="304800"/>
          </a:xfrm>
          <a:prstGeom prst="rect">
            <a:avLst/>
          </a:prstGeom>
        </p:spPr>
      </p:pic>
      <p:sp>
        <p:nvSpPr>
          <p:cNvPr id="9" name="AutoShape 9"/>
          <p:cNvSpPr/>
          <p:nvPr/>
        </p:nvSpPr>
        <p:spPr>
          <a:xfrm>
            <a:off x="1397000" y="2997200"/>
            <a:ext cx="2667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B4530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科学调出 · 优化布局</a:t>
            </a:r>
            <a:endParaRPr lang="en-US" sz="1100"/>
          </a:p>
        </p:txBody>
      </p:sp>
      <p:cxnSp>
        <p:nvCxnSpPr>
          <p:cNvPr id="10" name="Connector 10"/>
          <p:cNvCxnSpPr/>
          <p:nvPr/>
        </p:nvCxnSpPr>
        <p:spPr>
          <a:xfrm rot="-14323">
            <a:off x="952513" y="3549650"/>
            <a:ext cx="3048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000000">
                <a:alpha val="1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1" name="AutoShape 11"/>
          <p:cNvSpPr/>
          <p:nvPr/>
        </p:nvSpPr>
        <p:spPr>
          <a:xfrm>
            <a:off x="952500" y="3683000"/>
            <a:ext cx="30480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调出规模：0.0948万亩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对象为零散分布、难以利用及不稳定耕地等。通过剔除不合理地块，使保护范围更精准，解决了耕地碎片化、利用低效的问题。</a:t>
            </a:r>
            <a:endParaRPr lang="en-US" sz="13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2" name="AutoShape 12"/>
          <p:cNvSpPr/>
          <p:nvPr/>
        </p:nvSpPr>
        <p:spPr>
          <a:xfrm>
            <a:off x="4381500" y="2794000"/>
            <a:ext cx="3429000" cy="2349500"/>
          </a:xfrm>
          <a:prstGeom prst="roundRect">
            <a:avLst>
              <a:gd name="adj" fmla="val 0"/>
            </a:avLst>
          </a:prstGeom>
          <a:solidFill>
            <a:srgbClr val="FFFFFF">
              <a:alpha val="85000"/>
            </a:srgbClr>
          </a:solidFill>
          <a:ln w="12700" cap="flat" cmpd="sng">
            <a:solidFill>
              <a:srgbClr val="B45309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3" name="AutoShape 13"/>
          <p:cNvSpPr/>
          <p:nvPr/>
        </p:nvSpPr>
        <p:spPr>
          <a:xfrm>
            <a:off x="4381500" y="2794000"/>
            <a:ext cx="3429000" cy="50800"/>
          </a:xfrm>
          <a:prstGeom prst="roundRect">
            <a:avLst>
              <a:gd name="adj" fmla="val 0"/>
            </a:avLst>
          </a:prstGeom>
          <a:solidFill>
            <a:srgbClr val="B45309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72000" y="3022600"/>
            <a:ext cx="304800" cy="304800"/>
          </a:xfrm>
          <a:prstGeom prst="rect">
            <a:avLst/>
          </a:prstGeom>
        </p:spPr>
      </p:pic>
      <p:sp>
        <p:nvSpPr>
          <p:cNvPr id="15" name="AutoShape 15"/>
          <p:cNvSpPr/>
          <p:nvPr/>
        </p:nvSpPr>
        <p:spPr>
          <a:xfrm>
            <a:off x="5016500" y="2997200"/>
            <a:ext cx="2667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B4530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择优调入 · 提质增效</a:t>
            </a:r>
            <a:endParaRPr lang="en-US" sz="1100"/>
          </a:p>
        </p:txBody>
      </p:sp>
      <p:cxnSp>
        <p:nvCxnSpPr>
          <p:cNvPr id="16" name="Connector 16"/>
          <p:cNvCxnSpPr/>
          <p:nvPr/>
        </p:nvCxnSpPr>
        <p:spPr>
          <a:xfrm rot="-14323">
            <a:off x="4572013" y="3549650"/>
            <a:ext cx="3048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000000">
                <a:alpha val="1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7" name="AutoShape 17"/>
          <p:cNvSpPr/>
          <p:nvPr/>
        </p:nvSpPr>
        <p:spPr>
          <a:xfrm>
            <a:off x="4572000" y="3683000"/>
            <a:ext cx="30480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调入规模：0.1213万亩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重点纳入质量更高、连片性更好的优质耕地。此举有效补充了保护储备，全面提升了永久基本农田的整体质量、稳定性和集中连片程度。</a:t>
            </a:r>
            <a:endParaRPr lang="en-US" sz="13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8" name="AutoShape 18"/>
          <p:cNvSpPr/>
          <p:nvPr/>
        </p:nvSpPr>
        <p:spPr>
          <a:xfrm>
            <a:off x="8001000" y="2794000"/>
            <a:ext cx="3429000" cy="2349500"/>
          </a:xfrm>
          <a:prstGeom prst="roundRect">
            <a:avLst>
              <a:gd name="adj" fmla="val 0"/>
            </a:avLst>
          </a:prstGeom>
          <a:solidFill>
            <a:srgbClr val="FFFFFF">
              <a:alpha val="85000"/>
            </a:srgbClr>
          </a:solidFill>
          <a:ln w="12700" cap="flat" cmpd="sng">
            <a:solidFill>
              <a:srgbClr val="B45309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9" name="AutoShape 19"/>
          <p:cNvSpPr/>
          <p:nvPr/>
        </p:nvSpPr>
        <p:spPr>
          <a:xfrm>
            <a:off x="8001000" y="2794000"/>
            <a:ext cx="3429000" cy="50800"/>
          </a:xfrm>
          <a:prstGeom prst="roundRect">
            <a:avLst>
              <a:gd name="adj" fmla="val 0"/>
            </a:avLst>
          </a:prstGeom>
          <a:solidFill>
            <a:srgbClr val="B45309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0" name="Picture 2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191500" y="3022600"/>
            <a:ext cx="304800" cy="304800"/>
          </a:xfrm>
          <a:prstGeom prst="rect">
            <a:avLst/>
          </a:prstGeom>
        </p:spPr>
      </p:pic>
      <p:sp>
        <p:nvSpPr>
          <p:cNvPr id="21" name="AutoShape 21"/>
          <p:cNvSpPr/>
          <p:nvPr/>
        </p:nvSpPr>
        <p:spPr>
          <a:xfrm>
            <a:off x="8636000" y="2997200"/>
            <a:ext cx="2667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B4530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成效显著 · 红线稳固</a:t>
            </a:r>
            <a:endParaRPr lang="en-US" sz="1100"/>
          </a:p>
        </p:txBody>
      </p:sp>
      <p:cxnSp>
        <p:nvCxnSpPr>
          <p:cNvPr id="22" name="Connector 22"/>
          <p:cNvCxnSpPr/>
          <p:nvPr/>
        </p:nvCxnSpPr>
        <p:spPr>
          <a:xfrm rot="-14323">
            <a:off x="8191513" y="3549650"/>
            <a:ext cx="3048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000000">
                <a:alpha val="1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23" name="AutoShape 23"/>
          <p:cNvSpPr/>
          <p:nvPr/>
        </p:nvSpPr>
        <p:spPr>
          <a:xfrm>
            <a:off x="8191500" y="3683000"/>
            <a:ext cx="30480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净增面积：0.0265万亩</a:t>
            </a:r>
            <a:endParaRPr lang="en-US" sz="1100"/>
          </a:p>
          <a:p>
            <a:pPr marL="0" indent="0" algn="l">
              <a:lnSpc>
                <a:spcPct val="108000"/>
              </a:lnSpc>
            </a:pP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维护后永久基本农田面积达7.7475万亩，全县耕地保有量保持≥8.5432万亩，实现了耕地数量、质量、生态“三位一体”保护。</a:t>
            </a:r>
            <a:endParaRPr lang="en-US" sz="1300" b="0" i="0" u="none" strike="noStrike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4" name="AutoShape 24"/>
          <p:cNvSpPr/>
          <p:nvPr/>
        </p:nvSpPr>
        <p:spPr>
          <a:xfrm>
            <a:off x="762000" y="5461000"/>
            <a:ext cx="10668000" cy="952500"/>
          </a:xfrm>
          <a:prstGeom prst="roundRect">
            <a:avLst>
              <a:gd name="adj" fmla="val 0"/>
            </a:avLst>
          </a:prstGeom>
          <a:solidFill>
            <a:srgbClr val="B45309">
              <a:alpha val="8000"/>
            </a:srgbClr>
          </a:solidFill>
          <a:ln w="12700" cap="flat" cmpd="sng">
            <a:solidFill>
              <a:srgbClr val="B45309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5" name="AutoShape 25"/>
          <p:cNvSpPr/>
          <p:nvPr/>
        </p:nvSpPr>
        <p:spPr>
          <a:xfrm>
            <a:off x="762000" y="5461000"/>
            <a:ext cx="76200" cy="952500"/>
          </a:xfrm>
          <a:prstGeom prst="roundRect">
            <a:avLst>
              <a:gd name="adj" fmla="val 0"/>
            </a:avLst>
          </a:prstGeom>
          <a:solidFill>
            <a:srgbClr val="B45309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6" name="AutoShape 26"/>
          <p:cNvSpPr/>
          <p:nvPr/>
        </p:nvSpPr>
        <p:spPr>
          <a:xfrm>
            <a:off x="1016000" y="5588000"/>
            <a:ext cx="101600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1" i="0" u="none" strike="noStrike">
                <a:solidFill>
                  <a:srgbClr val="B4530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结论：</a:t>
            </a:r>
            <a:r>
              <a:rPr lang="en-US" sz="1400" b="0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本次永久基本农田调整完善工作，通过科学的“调优补劣”，使保护体系更加科学合理，不仅实现了保护面积的净增长，更显著提升了耕地质量与连片度，为粮食安全和农业可持续发展筑牢了根基，牢牢守住了耕地保护红线。</a:t>
            </a:r>
            <a:endParaRPr lang="en-US" sz="11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t="-9166" b="-9166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4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生态保护：严守红线，守护尖扎的“绿水青山”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651000"/>
            <a:ext cx="10668000" cy="889000"/>
          </a:xfrm>
          <a:prstGeom prst="roundRect">
            <a:avLst>
              <a:gd name="adj" fmla="val 0"/>
            </a:avLst>
          </a:prstGeom>
          <a:solidFill>
            <a:srgbClr val="B45309">
              <a:alpha val="25000"/>
            </a:srgbClr>
          </a:solidFill>
          <a:ln w="25400" cap="flat" cmpd="sng">
            <a:solidFill>
              <a:srgbClr val="B45309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1016000" y="1778000"/>
            <a:ext cx="10160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本次维护不涉及生态保护红线调整！严守生态底线，确保生态空间格局稳定。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762000" y="3175000"/>
            <a:ext cx="5080000" cy="2032000"/>
          </a:xfrm>
          <a:prstGeom prst="roundRect">
            <a:avLst>
              <a:gd name="adj" fmla="val 0"/>
            </a:avLst>
          </a:prstGeom>
          <a:solidFill>
            <a:srgbClr val="000000">
              <a:alpha val="3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7" name="AutoShape 7"/>
          <p:cNvSpPr/>
          <p:nvPr/>
        </p:nvSpPr>
        <p:spPr>
          <a:xfrm>
            <a:off x="762000" y="3175000"/>
            <a:ext cx="76200" cy="2032000"/>
          </a:xfrm>
          <a:prstGeom prst="roundRect">
            <a:avLst>
              <a:gd name="adj" fmla="val 0"/>
            </a:avLst>
          </a:prstGeom>
          <a:solidFill>
            <a:srgbClr val="B45309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8" name="AutoShape 8"/>
          <p:cNvSpPr/>
          <p:nvPr/>
        </p:nvSpPr>
        <p:spPr>
          <a:xfrm>
            <a:off x="1079500" y="3365500"/>
            <a:ext cx="4572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0" i="0" u="none" strike="noStrike">
                <a:solidFill>
                  <a:srgbClr val="FFFFFF">
                    <a:alpha val="85098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生态保护红线总面积保持不变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1079500" y="4064000"/>
            <a:ext cx="4572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4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124.1588</a:t>
            </a:r>
            <a:r>
              <a:rPr lang="en-US" sz="1800" b="0" i="0" u="none" strike="noStrike">
                <a:solidFill>
                  <a:srgbClr val="FFFFFF">
                    <a:alpha val="85098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平方千米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6223000" y="3175000"/>
            <a:ext cx="5207000" cy="2032000"/>
          </a:xfrm>
          <a:prstGeom prst="roundRect">
            <a:avLst>
              <a:gd name="adj" fmla="val 0"/>
            </a:avLst>
          </a:prstGeom>
          <a:solidFill>
            <a:srgbClr val="000000">
              <a:alpha val="3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1" name="AutoShape 11"/>
          <p:cNvSpPr/>
          <p:nvPr/>
        </p:nvSpPr>
        <p:spPr>
          <a:xfrm>
            <a:off x="6223000" y="3175000"/>
            <a:ext cx="76200" cy="2032000"/>
          </a:xfrm>
          <a:prstGeom prst="roundRect">
            <a:avLst>
              <a:gd name="adj" fmla="val 0"/>
            </a:avLst>
          </a:prstGeom>
          <a:solidFill>
            <a:srgbClr val="B45309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2" name="AutoShape 12"/>
          <p:cNvSpPr/>
          <p:nvPr/>
        </p:nvSpPr>
        <p:spPr>
          <a:xfrm>
            <a:off x="6477000" y="3302000"/>
            <a:ext cx="4699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核心保护对象全域覆盖</a:t>
            </a:r>
            <a:endParaRPr lang="en-US" sz="1100"/>
          </a:p>
        </p:txBody>
      </p:sp>
      <p:cxnSp>
        <p:nvCxnSpPr>
          <p:cNvPr id="13" name="Connector 13"/>
          <p:cNvCxnSpPr/>
          <p:nvPr/>
        </p:nvCxnSpPr>
        <p:spPr>
          <a:xfrm rot="-9291">
            <a:off x="6477009" y="3803650"/>
            <a:ext cx="4699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3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4" name="AutoShape 14"/>
          <p:cNvSpPr/>
          <p:nvPr/>
        </p:nvSpPr>
        <p:spPr>
          <a:xfrm>
            <a:off x="6477000" y="3937000"/>
            <a:ext cx="4699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FFFFFF">
                    <a:alpha val="9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重点守护黄河干流沿岸生态廊道、坎布拉世界地质公园核心区，统筹保护其他重要生态功能区与生态敏感区，构建全域一体的生态安全屏障。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762000" y="5588000"/>
            <a:ext cx="10668000" cy="889000"/>
          </a:xfrm>
          <a:prstGeom prst="roundRect">
            <a:avLst>
              <a:gd name="adj" fmla="val 0"/>
            </a:avLst>
          </a:prstGeom>
          <a:solidFill>
            <a:srgbClr val="B45309">
              <a:alpha val="8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6" name="Picture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6000" y="5778500"/>
            <a:ext cx="406400" cy="406400"/>
          </a:xfrm>
          <a:prstGeom prst="rect">
            <a:avLst/>
          </a:prstGeom>
        </p:spPr>
      </p:pic>
      <p:sp>
        <p:nvSpPr>
          <p:cNvPr id="17" name="AutoShape 17"/>
          <p:cNvSpPr/>
          <p:nvPr/>
        </p:nvSpPr>
        <p:spPr>
          <a:xfrm>
            <a:off x="1651000" y="5715000"/>
            <a:ext cx="9525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核心目标：</a:t>
            </a:r>
            <a:r>
              <a:rPr lang="en-US" sz="1500" b="0" i="0" u="none" strike="noStrike">
                <a:solidFill>
                  <a:srgbClr val="FFFFFF">
                    <a:alpha val="94902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确保生态功能的完整性和稳定性，筑牢生态安全根基，为尖扎经济社会的可持续发展提供坚实的生态支撑与保障。</a:t>
            </a:r>
            <a:endParaRPr lang="en-US" sz="11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6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城镇发展：总量严控，内涵提升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3970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6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城镇开发边界是城镇建设的“天花板”，本次规划维护始终坚持集约发展理念，严守总量管控红线，通过内部结构优化实现土地资源的高效利用与内涵式提升。</a:t>
            </a:r>
            <a:endParaRPr lang="en-US" sz="1100"/>
          </a:p>
        </p:txBody>
      </p:sp>
      <p:cxnSp>
        <p:nvCxnSpPr>
          <p:cNvPr id="5" name="Connector 5"/>
          <p:cNvCxnSpPr/>
          <p:nvPr/>
        </p:nvCxnSpPr>
        <p:spPr>
          <a:xfrm rot="-4092">
            <a:off x="762004" y="2533650"/>
            <a:ext cx="10668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B45309">
                <a:alpha val="4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" name="AutoShape 6"/>
          <p:cNvSpPr/>
          <p:nvPr/>
        </p:nvSpPr>
        <p:spPr>
          <a:xfrm>
            <a:off x="762000" y="2921000"/>
            <a:ext cx="3429000" cy="2921000"/>
          </a:xfrm>
          <a:prstGeom prst="roundRect">
            <a:avLst>
              <a:gd name="adj" fmla="val 0"/>
            </a:avLst>
          </a:prstGeom>
          <a:solidFill>
            <a:srgbClr val="FFFFFF">
              <a:alpha val="50000"/>
            </a:srgbClr>
          </a:solidFill>
          <a:ln w="12700" cap="flat" cmpd="sng">
            <a:solidFill>
              <a:srgbClr val="B45309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7" name="AutoShape 7"/>
          <p:cNvSpPr/>
          <p:nvPr/>
        </p:nvSpPr>
        <p:spPr>
          <a:xfrm>
            <a:off x="762000" y="2921000"/>
            <a:ext cx="3429000" cy="50800"/>
          </a:xfrm>
          <a:prstGeom prst="roundRect">
            <a:avLst>
              <a:gd name="adj" fmla="val 0"/>
            </a:avLst>
          </a:prstGeom>
          <a:solidFill>
            <a:srgbClr val="B45309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2500" y="3175000"/>
            <a:ext cx="406400" cy="406400"/>
          </a:xfrm>
          <a:prstGeom prst="rect">
            <a:avLst/>
          </a:prstGeom>
        </p:spPr>
      </p:pic>
      <p:sp>
        <p:nvSpPr>
          <p:cNvPr id="9" name="AutoShape 9"/>
          <p:cNvSpPr/>
          <p:nvPr/>
        </p:nvSpPr>
        <p:spPr>
          <a:xfrm>
            <a:off x="1460500" y="3175000"/>
            <a:ext cx="26035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总规模严控不变</a:t>
            </a:r>
            <a:endParaRPr lang="en-US" sz="1100"/>
          </a:p>
        </p:txBody>
      </p:sp>
      <p:cxnSp>
        <p:nvCxnSpPr>
          <p:cNvPr id="10" name="Connector 10"/>
          <p:cNvCxnSpPr/>
          <p:nvPr/>
        </p:nvCxnSpPr>
        <p:spPr>
          <a:xfrm rot="-14323">
            <a:off x="952513" y="3803650"/>
            <a:ext cx="3048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374151">
                <a:alpha val="15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1" name="AutoShape 11"/>
          <p:cNvSpPr/>
          <p:nvPr/>
        </p:nvSpPr>
        <p:spPr>
          <a:xfrm>
            <a:off x="952500" y="4064000"/>
            <a:ext cx="30480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33000"/>
              </a:lnSpc>
              <a:defRPr/>
            </a:pPr>
            <a:r>
              <a:rPr lang="en-US" sz="14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规划总面积严格锁定为</a:t>
            </a:r>
            <a:r>
              <a:rPr lang="en-US" sz="1800" b="1" i="0" u="none" strike="noStrike">
                <a:solidFill>
                  <a:srgbClr val="B4530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621.8633公顷</a:t>
            </a:r>
            <a:r>
              <a:rPr lang="en-US" sz="14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，扩展倍数维持在1.39倍，核心是坚决不突破上级下达的管控指标，夯实规划刚性约束。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4381500" y="2921000"/>
            <a:ext cx="3429000" cy="2921000"/>
          </a:xfrm>
          <a:prstGeom prst="roundRect">
            <a:avLst>
              <a:gd name="adj" fmla="val 0"/>
            </a:avLst>
          </a:prstGeom>
          <a:solidFill>
            <a:srgbClr val="FFFFFF">
              <a:alpha val="50000"/>
            </a:srgbClr>
          </a:solidFill>
          <a:ln w="12700" cap="flat" cmpd="sng">
            <a:solidFill>
              <a:srgbClr val="B45309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3" name="AutoShape 13"/>
          <p:cNvSpPr/>
          <p:nvPr/>
        </p:nvSpPr>
        <p:spPr>
          <a:xfrm>
            <a:off x="4381500" y="2921000"/>
            <a:ext cx="3429000" cy="50800"/>
          </a:xfrm>
          <a:prstGeom prst="roundRect">
            <a:avLst>
              <a:gd name="adj" fmla="val 0"/>
            </a:avLst>
          </a:prstGeom>
          <a:solidFill>
            <a:srgbClr val="B45309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72000" y="3175000"/>
            <a:ext cx="406400" cy="406400"/>
          </a:xfrm>
          <a:prstGeom prst="rect">
            <a:avLst/>
          </a:prstGeom>
        </p:spPr>
      </p:pic>
      <p:sp>
        <p:nvSpPr>
          <p:cNvPr id="15" name="AutoShape 15"/>
          <p:cNvSpPr/>
          <p:nvPr/>
        </p:nvSpPr>
        <p:spPr>
          <a:xfrm>
            <a:off x="5080000" y="3175000"/>
            <a:ext cx="26035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局部空间等量置换</a:t>
            </a:r>
            <a:endParaRPr lang="en-US" sz="1100"/>
          </a:p>
        </p:txBody>
      </p:sp>
      <p:cxnSp>
        <p:nvCxnSpPr>
          <p:cNvPr id="16" name="Connector 16"/>
          <p:cNvCxnSpPr/>
          <p:nvPr/>
        </p:nvCxnSpPr>
        <p:spPr>
          <a:xfrm rot="-14323">
            <a:off x="4572013" y="3803650"/>
            <a:ext cx="3048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374151">
                <a:alpha val="15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7" name="AutoShape 17"/>
          <p:cNvSpPr/>
          <p:nvPr/>
        </p:nvSpPr>
        <p:spPr>
          <a:xfrm>
            <a:off x="4572000" y="4064000"/>
            <a:ext cx="30480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33000"/>
              </a:lnSpc>
              <a:defRPr/>
            </a:pPr>
            <a:r>
              <a:rPr lang="en-US" sz="14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实施调入调出各0.16公顷的等量调整。调出零散低效的住宅及防护绿地，将用地指标集中用于商业服务、城镇道路等急需的公益性与基础设施项目建设。</a:t>
            </a:r>
            <a:endParaRPr lang="en-US" sz="1100"/>
          </a:p>
        </p:txBody>
      </p:sp>
      <p:sp>
        <p:nvSpPr>
          <p:cNvPr id="18" name="AutoShape 18"/>
          <p:cNvSpPr/>
          <p:nvPr/>
        </p:nvSpPr>
        <p:spPr>
          <a:xfrm>
            <a:off x="8001000" y="2921000"/>
            <a:ext cx="3429000" cy="2921000"/>
          </a:xfrm>
          <a:prstGeom prst="roundRect">
            <a:avLst>
              <a:gd name="adj" fmla="val 0"/>
            </a:avLst>
          </a:prstGeom>
          <a:solidFill>
            <a:srgbClr val="FFFFFF">
              <a:alpha val="50000"/>
            </a:srgbClr>
          </a:solidFill>
          <a:ln w="12700" cap="flat" cmpd="sng">
            <a:solidFill>
              <a:srgbClr val="B45309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9" name="AutoShape 19"/>
          <p:cNvSpPr/>
          <p:nvPr/>
        </p:nvSpPr>
        <p:spPr>
          <a:xfrm>
            <a:off x="8001000" y="2921000"/>
            <a:ext cx="3429000" cy="50800"/>
          </a:xfrm>
          <a:prstGeom prst="roundRect">
            <a:avLst>
              <a:gd name="adj" fmla="val 0"/>
            </a:avLst>
          </a:prstGeom>
          <a:solidFill>
            <a:srgbClr val="B45309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0" name="Picture 2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191500" y="3175000"/>
            <a:ext cx="406400" cy="406400"/>
          </a:xfrm>
          <a:prstGeom prst="rect">
            <a:avLst/>
          </a:prstGeom>
        </p:spPr>
      </p:pic>
      <p:sp>
        <p:nvSpPr>
          <p:cNvPr id="21" name="AutoShape 21"/>
          <p:cNvSpPr/>
          <p:nvPr/>
        </p:nvSpPr>
        <p:spPr>
          <a:xfrm>
            <a:off x="8699500" y="3175000"/>
            <a:ext cx="26035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空间结构内涵提升</a:t>
            </a:r>
            <a:endParaRPr lang="en-US" sz="1100"/>
          </a:p>
        </p:txBody>
      </p:sp>
      <p:cxnSp>
        <p:nvCxnSpPr>
          <p:cNvPr id="22" name="Connector 22"/>
          <p:cNvCxnSpPr/>
          <p:nvPr/>
        </p:nvCxnSpPr>
        <p:spPr>
          <a:xfrm rot="-14323">
            <a:off x="8191513" y="3803650"/>
            <a:ext cx="3048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374151">
                <a:alpha val="15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23" name="AutoShape 23"/>
          <p:cNvSpPr/>
          <p:nvPr/>
        </p:nvSpPr>
        <p:spPr>
          <a:xfrm>
            <a:off x="8191500" y="4064000"/>
            <a:ext cx="30480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33000"/>
              </a:lnSpc>
              <a:defRPr/>
            </a:pPr>
            <a:r>
              <a:rPr lang="en-US" sz="14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通过结构优化，实现用地布局更集聚，有效减少零散地块；城镇功能更完善，显著提升土地空间集约利用度，推动城镇建设从外延扩张向内涵提质转型。</a:t>
            </a:r>
            <a:endParaRPr lang="en-US" sz="1100"/>
          </a:p>
        </p:txBody>
      </p:sp>
      <p:sp>
        <p:nvSpPr>
          <p:cNvPr id="24" name="AutoShape 24"/>
          <p:cNvSpPr/>
          <p:nvPr/>
        </p:nvSpPr>
        <p:spPr>
          <a:xfrm>
            <a:off x="762000" y="6096000"/>
            <a:ext cx="10668000" cy="508000"/>
          </a:xfrm>
          <a:prstGeom prst="roundRect">
            <a:avLst>
              <a:gd name="adj" fmla="val 0"/>
            </a:avLst>
          </a:prstGeom>
          <a:solidFill>
            <a:srgbClr val="B45309">
              <a:alpha val="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5" name="AutoShape 25"/>
          <p:cNvSpPr/>
          <p:nvPr/>
        </p:nvSpPr>
        <p:spPr>
          <a:xfrm>
            <a:off x="889000" y="6172200"/>
            <a:ext cx="104140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B4530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核心原则：</a:t>
            </a:r>
            <a:r>
              <a:rPr lang="en-US" sz="14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严守总量红线，盘活存量空间，聚焦民生需求，实现城镇发展的可持续与高质量。</a:t>
            </a:r>
            <a:endParaRPr lang="en-US" sz="1100"/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DIAGRAM_VIRTUALLY_FRAME" val="{&quot;height&quot;:90,&quot;left&quot;:60,&quot;top&quot;:410,&quot;width&quot;:845}"/>
</p:tagLst>
</file>

<file path=ppt/tags/tag10.xml><?xml version="1.0" encoding="utf-8"?>
<p:tagLst xmlns:p="http://schemas.openxmlformats.org/presentationml/2006/main">
  <p:tag name="KSO_WM_DIAGRAM_VIRTUALLY_FRAME" val="{&quot;height&quot;:90,&quot;left&quot;:60,&quot;top&quot;:410,&quot;width&quot;:845}"/>
</p:tagLst>
</file>

<file path=ppt/tags/tag11.xml><?xml version="1.0" encoding="utf-8"?>
<p:tagLst xmlns:p="http://schemas.openxmlformats.org/presentationml/2006/main">
  <p:tag name="KSO_WM_DIAGRAM_VIRTUALLY_FRAME" val="{&quot;height&quot;:90,&quot;left&quot;:60,&quot;top&quot;:410,&quot;width&quot;:845}"/>
</p:tagLst>
</file>

<file path=ppt/tags/tag12.xml><?xml version="1.0" encoding="utf-8"?>
<p:tagLst xmlns:p="http://schemas.openxmlformats.org/presentationml/2006/main">
  <p:tag name="KSO_WM_DIAGRAM_VIRTUALLY_FRAME" val="{&quot;height&quot;:90,&quot;left&quot;:60,&quot;top&quot;:410,&quot;width&quot;:845}"/>
</p:tagLst>
</file>

<file path=ppt/tags/tag13.xml><?xml version="1.0" encoding="utf-8"?>
<p:tagLst xmlns:p="http://schemas.openxmlformats.org/presentationml/2006/main">
  <p:tag name="KSO_WM_DIAGRAM_VIRTUALLY_FRAME" val="{&quot;height&quot;:90,&quot;left&quot;:60,&quot;top&quot;:410,&quot;width&quot;:845}"/>
</p:tagLst>
</file>

<file path=ppt/tags/tag14.xml><?xml version="1.0" encoding="utf-8"?>
<p:tagLst xmlns:p="http://schemas.openxmlformats.org/presentationml/2006/main">
  <p:tag name="KSO_WM_DIAGRAM_VIRTUALLY_FRAME" val="{&quot;height&quot;:90,&quot;left&quot;:60,&quot;top&quot;:410,&quot;width&quot;:845}"/>
</p:tagLst>
</file>

<file path=ppt/tags/tag15.xml><?xml version="1.0" encoding="utf-8"?>
<p:tagLst xmlns:p="http://schemas.openxmlformats.org/presentationml/2006/main">
  <p:tag name="KSO_WM_DIAGRAM_VIRTUALLY_FRAME" val="{&quot;height&quot;:90,&quot;left&quot;:60,&quot;top&quot;:410,&quot;width&quot;:845}"/>
</p:tagLst>
</file>

<file path=ppt/tags/tag16.xml><?xml version="1.0" encoding="utf-8"?>
<p:tagLst xmlns:p="http://schemas.openxmlformats.org/presentationml/2006/main">
  <p:tag name="KSO_WM_DIAGRAM_VIRTUALLY_FRAME" val="{&quot;height&quot;:90,&quot;left&quot;:60,&quot;top&quot;:410,&quot;width&quot;:845}"/>
</p:tagLst>
</file>

<file path=ppt/tags/tag17.xml><?xml version="1.0" encoding="utf-8"?>
<p:tagLst xmlns:p="http://schemas.openxmlformats.org/presentationml/2006/main">
  <p:tag name="KSO_WM_DIAGRAM_VIRTUALLY_FRAME" val="{&quot;height&quot;:90,&quot;left&quot;:60,&quot;top&quot;:410,&quot;width&quot;:845}"/>
</p:tagLst>
</file>

<file path=ppt/tags/tag18.xml><?xml version="1.0" encoding="utf-8"?>
<p:tagLst xmlns:p="http://schemas.openxmlformats.org/presentationml/2006/main">
  <p:tag name="KSO_WM_DIAGRAM_VIRTUALLY_FRAME" val="{&quot;height&quot;:90,&quot;left&quot;:60,&quot;top&quot;:410,&quot;width&quot;:845}"/>
</p:tagLst>
</file>

<file path=ppt/tags/tag19.xml><?xml version="1.0" encoding="utf-8"?>
<p:tagLst xmlns:p="http://schemas.openxmlformats.org/presentationml/2006/main">
  <p:tag name="KSO_WM_DIAGRAM_VIRTUALLY_FRAME" val="{&quot;height&quot;:90,&quot;left&quot;:60,&quot;top&quot;:410,&quot;width&quot;:845}"/>
</p:tagLst>
</file>

<file path=ppt/tags/tag2.xml><?xml version="1.0" encoding="utf-8"?>
<p:tagLst xmlns:p="http://schemas.openxmlformats.org/presentationml/2006/main">
  <p:tag name="KSO_WM_DIAGRAM_VIRTUALLY_FRAME" val="{&quot;height&quot;:90,&quot;left&quot;:60,&quot;top&quot;:410,&quot;width&quot;:845}"/>
</p:tagLst>
</file>

<file path=ppt/tags/tag20.xml><?xml version="1.0" encoding="utf-8"?>
<p:tagLst xmlns:p="http://schemas.openxmlformats.org/presentationml/2006/main">
  <p:tag name="COMMONDATA" val="eyJoZGlkIjoiMzRhMGIwMjA0MTJjNWVhY2JlY2E4M2VlM2FjNmMyZGUifQ=="/>
</p:tagLst>
</file>

<file path=ppt/tags/tag3.xml><?xml version="1.0" encoding="utf-8"?>
<p:tagLst xmlns:p="http://schemas.openxmlformats.org/presentationml/2006/main">
  <p:tag name="KSO_WM_DIAGRAM_VIRTUALLY_FRAME" val="{&quot;height&quot;:90,&quot;left&quot;:60,&quot;top&quot;:410,&quot;width&quot;:845}"/>
</p:tagLst>
</file>

<file path=ppt/tags/tag4.xml><?xml version="1.0" encoding="utf-8"?>
<p:tagLst xmlns:p="http://schemas.openxmlformats.org/presentationml/2006/main">
  <p:tag name="KSO_WM_DIAGRAM_VIRTUALLY_FRAME" val="{&quot;height&quot;:90,&quot;left&quot;:60,&quot;top&quot;:410,&quot;width&quot;:845}"/>
</p:tagLst>
</file>

<file path=ppt/tags/tag5.xml><?xml version="1.0" encoding="utf-8"?>
<p:tagLst xmlns:p="http://schemas.openxmlformats.org/presentationml/2006/main">
  <p:tag name="KSO_WM_DIAGRAM_VIRTUALLY_FRAME" val="{&quot;height&quot;:90,&quot;left&quot;:60,&quot;top&quot;:410,&quot;width&quot;:845}"/>
</p:tagLst>
</file>

<file path=ppt/tags/tag6.xml><?xml version="1.0" encoding="utf-8"?>
<p:tagLst xmlns:p="http://schemas.openxmlformats.org/presentationml/2006/main">
  <p:tag name="KSO_WM_DIAGRAM_VIRTUALLY_FRAME" val="{&quot;height&quot;:90,&quot;left&quot;:60,&quot;top&quot;:410,&quot;width&quot;:845}"/>
</p:tagLst>
</file>

<file path=ppt/tags/tag7.xml><?xml version="1.0" encoding="utf-8"?>
<p:tagLst xmlns:p="http://schemas.openxmlformats.org/presentationml/2006/main">
  <p:tag name="KSO_WM_DIAGRAM_VIRTUALLY_FRAME" val="{&quot;height&quot;:90,&quot;left&quot;:60,&quot;top&quot;:410,&quot;width&quot;:845}"/>
</p:tagLst>
</file>

<file path=ppt/tags/tag8.xml><?xml version="1.0" encoding="utf-8"?>
<p:tagLst xmlns:p="http://schemas.openxmlformats.org/presentationml/2006/main">
  <p:tag name="KSO_WM_DIAGRAM_VIRTUALLY_FRAME" val="{&quot;height&quot;:90,&quot;left&quot;:60,&quot;top&quot;:410,&quot;width&quot;:845}"/>
</p:tagLst>
</file>

<file path=ppt/tags/tag9.xml><?xml version="1.0" encoding="utf-8"?>
<p:tagLst xmlns:p="http://schemas.openxmlformats.org/presentationml/2006/main">
  <p:tag name="KSO_WM_DIAGRAM_VIRTUALLY_FRAME" val="{&quot;height&quot;:90,&quot;left&quot;:60,&quot;top&quot;:410,&quot;width&quot;:845}"/>
</p:tagLst>
</file>

<file path=ppt/theme/theme1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6452</Words>
  <Application>WPS 演示</Application>
  <PresentationFormat/>
  <Paragraphs>346</Paragraphs>
  <Slides>17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17</vt:i4>
      </vt:variant>
    </vt:vector>
  </HeadingPairs>
  <TitlesOfParts>
    <vt:vector size="26" baseType="lpstr">
      <vt:lpstr>Arial</vt:lpstr>
      <vt:lpstr>宋体</vt:lpstr>
      <vt:lpstr>Wingdings</vt:lpstr>
      <vt:lpstr>Arial</vt:lpstr>
      <vt:lpstr>Noto Sans SC</vt:lpstr>
      <vt:lpstr>微软雅黑</vt:lpstr>
      <vt:lpstr>Arial Unicode MS</vt:lpstr>
      <vt:lpstr>Office 主题​​</vt:lpstr>
      <vt:lpstr>默认主题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-慕萱</cp:lastModifiedBy>
  <cp:revision>9</cp:revision>
  <dcterms:created xsi:type="dcterms:W3CDTF">2026-06-16T09:00:00Z</dcterms:created>
  <dcterms:modified xsi:type="dcterms:W3CDTF">2026-06-29T09:19:56Z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IGC">
    <vt:lpwstr>{"Label":"1","ContentProducer":"001191110102MACQD9K64010000","ProduceID":"7651915450109283526","ReservedCode1":"","ContentPropagator":"","PropagateID":"","ReservedCode2":""}</vt:lpwstr>
  </property>
  <property fmtid="{D5CDD505-2E9C-101B-9397-08002B2CF9AE}" pid="3" name="ICV">
    <vt:lpwstr>F14F35FC78A2404993CE2D1B50B88F55_13</vt:lpwstr>
  </property>
  <property fmtid="{D5CDD505-2E9C-101B-9397-08002B2CF9AE}" pid="4" name="KSOProductBuildVer">
    <vt:lpwstr>2052-12.1.0.26895</vt:lpwstr>
  </property>
</Properties>
</file>